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9" r:id="rId5"/>
    <p:sldId id="270" r:id="rId6"/>
    <p:sldId id="261" r:id="rId7"/>
    <p:sldId id="280" r:id="rId8"/>
    <p:sldId id="262" r:id="rId9"/>
    <p:sldId id="263" r:id="rId10"/>
    <p:sldId id="274" r:id="rId11"/>
    <p:sldId id="275" r:id="rId12"/>
    <p:sldId id="271" r:id="rId13"/>
    <p:sldId id="272" r:id="rId14"/>
    <p:sldId id="276" r:id="rId15"/>
    <p:sldId id="273" r:id="rId16"/>
    <p:sldId id="277" r:id="rId17"/>
    <p:sldId id="278" r:id="rId18"/>
    <p:sldId id="281" r:id="rId19"/>
    <p:sldId id="282" r:id="rId20"/>
    <p:sldId id="283" r:id="rId21"/>
    <p:sldId id="265" r:id="rId22"/>
    <p:sldId id="284" r:id="rId23"/>
    <p:sldId id="279" r:id="rId24"/>
    <p:sldId id="286" r:id="rId25"/>
    <p:sldId id="285" r:id="rId26"/>
    <p:sldId id="287" r:id="rId27"/>
    <p:sldId id="267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568"/>
    <a:srgbClr val="3C8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96" y="1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273DB-4B94-4614-9400-20808708D16D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1BE8B-5B16-4E5D-9F6E-5DC88E6B4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9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69BA879D-ED3F-2000-F4DC-B1E7F35E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E1777F8F-D4D6-21D7-EAF3-5E2E0D8AB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>
            <a:extLst>
              <a:ext uri="{FF2B5EF4-FFF2-40B4-BE49-F238E27FC236}">
                <a16:creationId xmlns:a16="http://schemas.microsoft.com/office/drawing/2014/main" id="{7622B10E-0F90-F18C-F045-5B03FA8EC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40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623EAEBC-81CA-DFC5-11A3-FDA6ED5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A7E4B4FC-911E-1186-5585-B6A88823B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>
            <a:extLst>
              <a:ext uri="{FF2B5EF4-FFF2-40B4-BE49-F238E27FC236}">
                <a16:creationId xmlns:a16="http://schemas.microsoft.com/office/drawing/2014/main" id="{33850D95-D854-0B66-BDB2-DAFC1D0F5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97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B10C4A10-212E-C226-0AFE-A427B4A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647FC20D-0252-9497-3BC8-48179A8CD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>
            <a:extLst>
              <a:ext uri="{FF2B5EF4-FFF2-40B4-BE49-F238E27FC236}">
                <a16:creationId xmlns:a16="http://schemas.microsoft.com/office/drawing/2014/main" id="{C3A3A264-7056-92F1-A1B7-7C2D6D59B7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66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1E293B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475568"/>
                </a:solidFill>
                <a:latin typeface="Microsoft JhengHei Light"/>
                <a:cs typeface="Microsoft JhengHe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E293B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475568"/>
                </a:solidFill>
                <a:latin typeface="Microsoft JhengHei Light"/>
                <a:cs typeface="Microsoft JhengHe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2518320"/>
            <a:ext cx="5238749" cy="29869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0" y="2518320"/>
            <a:ext cx="5238749" cy="29869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72275" y="2946945"/>
            <a:ext cx="304799" cy="2666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025" y="2946945"/>
            <a:ext cx="238124" cy="266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E293B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1E293B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2232570"/>
            <a:ext cx="2349548" cy="23773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1298" y="2232570"/>
            <a:ext cx="2349548" cy="23773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6599" y="2232570"/>
            <a:ext cx="2349547" cy="23773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2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0" y="802800"/>
            <a:ext cx="2425700" cy="505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1E293B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6262" y="2494268"/>
            <a:ext cx="6918959" cy="288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475568"/>
                </a:solidFill>
                <a:latin typeface="Microsoft JhengHei Light"/>
                <a:cs typeface="Microsoft JhengHe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sswitzzz/GISDevelop_From_Bottomup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sswitzzz/GISDevelop_From_Bottomup" TargetMode="Externa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803" y="2501921"/>
            <a:ext cx="6680834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95"/>
              </a:spcBef>
            </a:pPr>
            <a:r>
              <a:rPr sz="4800" spc="-55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</a:t>
            </a:r>
            <a:r>
              <a:rPr sz="4800" spc="-40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C#</a:t>
            </a:r>
            <a:r>
              <a:rPr sz="4800" spc="-55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的⽮量</a:t>
            </a:r>
            <a:r>
              <a:rPr sz="4800" spc="-35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GIS</a:t>
            </a:r>
            <a:r>
              <a:rPr sz="4800" spc="-55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可视化</a:t>
            </a:r>
            <a:r>
              <a:rPr sz="4800" spc="-10" dirty="0">
                <a:solidFill>
                  <a:srgbClr val="0F172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与交互式制图系统</a:t>
            </a: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950" b="0" dirty="0">
                <a:solidFill>
                  <a:srgbClr val="6473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Microsoft JhengHei Light"/>
              </a:rPr>
              <a:t>GIS</a:t>
            </a:r>
            <a:r>
              <a:rPr sz="1950" b="0" spc="-5" dirty="0">
                <a:solidFill>
                  <a:srgbClr val="6473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Microsoft JhengHei Light"/>
              </a:rPr>
              <a:t>底层开发课程设计⼤作业</a:t>
            </a:r>
            <a:endParaRPr sz="1950" dirty="0">
              <a:latin typeface="思源黑体 CN Bold" panose="020B0800000000000000" pitchFamily="34" charset="-122"/>
              <a:ea typeface="思源黑体 CN Bold" panose="020B0800000000000000" pitchFamily="34" charset="-122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9200" y="5257800"/>
            <a:ext cx="2385079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10233</a:t>
            </a:r>
            <a:r>
              <a:rPr lang="en-US"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9</a:t>
            </a:r>
            <a:r>
              <a:rPr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03433 胡盛扉</a:t>
            </a:r>
            <a:endParaRPr sz="175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7375" y="1513582"/>
            <a:ext cx="857249" cy="76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1698" y="5264165"/>
            <a:ext cx="239466" cy="269399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67300C6-4B95-31BC-591B-C62D5015C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9031" y="5715000"/>
            <a:ext cx="304800" cy="3048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B21FB24F-A995-EA6A-0F68-BC8354A59543}"/>
              </a:ext>
            </a:extLst>
          </p:cNvPr>
          <p:cNvSpPr txBox="1"/>
          <p:nvPr/>
        </p:nvSpPr>
        <p:spPr>
          <a:xfrm>
            <a:off x="8839201" y="5739035"/>
            <a:ext cx="2133600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  <a:hlinkClick r:id="rId6"/>
              </a:rPr>
              <a:t>https://github.com/ssswitzzz/GISDevelop_From_Bottomup</a:t>
            </a:r>
            <a:endParaRPr lang="en-US" sz="11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7D956-BF9E-5D1F-EEF6-F0742074A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96D9429-AA4C-C537-B72D-9082D151D32F}"/>
              </a:ext>
            </a:extLst>
          </p:cNvPr>
          <p:cNvSpPr txBox="1"/>
          <p:nvPr/>
        </p:nvSpPr>
        <p:spPr>
          <a:xfrm>
            <a:off x="1106641" y="2329344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48FF65-24FB-2AA3-CD42-A5709DBC4439}"/>
              </a:ext>
            </a:extLst>
          </p:cNvPr>
          <p:cNvSpPr txBox="1"/>
          <p:nvPr/>
        </p:nvSpPr>
        <p:spPr>
          <a:xfrm>
            <a:off x="1106641" y="2656355"/>
            <a:ext cx="3465360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C60F578-34BD-CC32-0898-2CFA83CF321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57297F5C-818B-3BB6-6F9A-DF6E2E63E7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0A587FD-444A-9127-549E-D1B773F10D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6C506CFA-7A44-A180-F94A-C57E57507E9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78B36B6-3A9C-5036-164C-084FB287E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B67770F-DE27-415B-A52A-49D3C923752B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AD139B3F-4D1A-1E94-9E85-CD26C07EA63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42917" y="2057400"/>
            <a:ext cx="4602983" cy="363204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4B1DBA09-1376-602F-51F8-515D6C0E4A23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FEECC664-4F7B-7591-5724-F0FE9A73AA28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8E5ABF5-FD5D-9979-A875-D4779AF21CA2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D139717-8F2D-572D-9D96-82935FE54B7F}"/>
              </a:ext>
            </a:extLst>
          </p:cNvPr>
          <p:cNvSpPr txBox="1"/>
          <p:nvPr/>
        </p:nvSpPr>
        <p:spPr>
          <a:xfrm>
            <a:off x="1106646" y="2329344"/>
            <a:ext cx="55989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50284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BF2B-F177-5966-C2D1-7B00C4FC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EC3ECE1-238F-EE9D-CD72-E40C965B76C5}"/>
              </a:ext>
            </a:extLst>
          </p:cNvPr>
          <p:cNvSpPr txBox="1"/>
          <p:nvPr/>
        </p:nvSpPr>
        <p:spPr>
          <a:xfrm>
            <a:off x="1106641" y="2329344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8AA6C7-AB88-CD18-A71F-C9F14D77491E}"/>
              </a:ext>
            </a:extLst>
          </p:cNvPr>
          <p:cNvSpPr txBox="1"/>
          <p:nvPr/>
        </p:nvSpPr>
        <p:spPr>
          <a:xfrm>
            <a:off x="1106641" y="2656355"/>
            <a:ext cx="3465360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6131450-F1A5-308A-4221-C4A0DF5D07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401C4A86-776E-324B-E343-FBA4660D07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A0F79030-C40C-04D5-B322-D64FDF0AAC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1C7B9D8F-2BA4-F1A7-CD6F-1000D898AF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746865A3-1C5E-ABF8-E219-285B77C0F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8DAAF9-D50F-5424-E1FB-8B3A4E2433A3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F057BC-AC18-C04A-DD42-A65100FA0D7A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16ADF16-03C4-CF99-6FC9-82C310A64DE4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2BFE991E-B921-BD81-9358-61312612F078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42843A0-43AB-D8A3-A9E4-080638FF75FE}"/>
              </a:ext>
            </a:extLst>
          </p:cNvPr>
          <p:cNvSpPr txBox="1"/>
          <p:nvPr/>
        </p:nvSpPr>
        <p:spPr>
          <a:xfrm>
            <a:off x="1106646" y="2329344"/>
            <a:ext cx="55989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CFA9FDC7-D2C8-94D5-16A2-B7534DE2B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514" y="1716602"/>
            <a:ext cx="4709746" cy="49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8897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E5E2-36C5-04CC-30DA-94D105D6D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660694A-EAB7-6DB7-B8A0-3653A26AF4DD}"/>
              </a:ext>
            </a:extLst>
          </p:cNvPr>
          <p:cNvSpPr txBox="1"/>
          <p:nvPr/>
        </p:nvSpPr>
        <p:spPr>
          <a:xfrm>
            <a:off x="1106641" y="3390557"/>
            <a:ext cx="4913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AD548C3-023D-B3A3-5A2A-F83B7B910D4F}"/>
              </a:ext>
            </a:extLst>
          </p:cNvPr>
          <p:cNvSpPr txBox="1"/>
          <p:nvPr/>
        </p:nvSpPr>
        <p:spPr>
          <a:xfrm>
            <a:off x="1106646" y="2329344"/>
            <a:ext cx="53703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DEFB968-1272-B43D-CE88-957614AF6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05FB0A73-3603-FBC2-D7CE-BD2EF6D822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4AEA497-38C7-75AC-18DC-028533E629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8F2D18A-1EDF-CFBE-349E-6962A9B3FB5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73BB70CF-7CA3-45FE-F4CC-2D3215E6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B2DF324-80CD-0AF1-3A6B-EE803A031582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426797A-28EA-3F8E-E91D-E3FAC4CB4CFF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138EBF8-8EDE-09D7-6518-42288ACD332B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B1ECA0A-5A26-61C7-639B-8C5122E6923B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6" name="图片 15" descr="形状&#10;&#10;AI 生成的内容可能不正确。">
            <a:extLst>
              <a:ext uri="{FF2B5EF4-FFF2-40B4-BE49-F238E27FC236}">
                <a16:creationId xmlns:a16="http://schemas.microsoft.com/office/drawing/2014/main" id="{843B1F6E-E8D9-59A5-40CD-E106AF0F4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91" y="2481706"/>
            <a:ext cx="1905000" cy="2266950"/>
          </a:xfrm>
          <a:prstGeom prst="rect">
            <a:avLst/>
          </a:prstGeom>
        </p:spPr>
      </p:pic>
      <p:pic>
        <p:nvPicPr>
          <p:cNvPr id="18" name="图片 17" descr="图片包含 图标&#10;&#10;AI 生成的内容可能不正确。">
            <a:extLst>
              <a:ext uri="{FF2B5EF4-FFF2-40B4-BE49-F238E27FC236}">
                <a16:creationId xmlns:a16="http://schemas.microsoft.com/office/drawing/2014/main" id="{771BFD80-E8B7-7B98-52DE-665691628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2441576"/>
            <a:ext cx="2047129" cy="2295525"/>
          </a:xfrm>
          <a:prstGeom prst="rect">
            <a:avLst/>
          </a:prstGeom>
        </p:spPr>
      </p:pic>
      <p:pic>
        <p:nvPicPr>
          <p:cNvPr id="20" name="图片 19" descr="图片包含 游戏机, 飞机&#10;&#10;AI 生成的内容可能不正确。">
            <a:extLst>
              <a:ext uri="{FF2B5EF4-FFF2-40B4-BE49-F238E27FC236}">
                <a16:creationId xmlns:a16="http://schemas.microsoft.com/office/drawing/2014/main" id="{611FEF43-096B-9F52-E2D0-7D32E7616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862" y="2534981"/>
            <a:ext cx="1949609" cy="201892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A433BF3-820B-09D8-8B67-02BD10A16DDA}"/>
              </a:ext>
            </a:extLst>
          </p:cNvPr>
          <p:cNvSpPr txBox="1"/>
          <p:nvPr/>
        </p:nvSpPr>
        <p:spPr>
          <a:xfrm>
            <a:off x="6718300" y="473481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JetBrains Mono Medium" panose="02000009000000000000" pitchFamily="49" charset="0"/>
              </a:rPr>
              <a:t>Simple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JetBrains Mono Medium" panose="02000009000000000000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DA7D33-F508-2D6E-6FC6-EAF36576B2F3}"/>
              </a:ext>
            </a:extLst>
          </p:cNvPr>
          <p:cNvSpPr txBox="1"/>
          <p:nvPr/>
        </p:nvSpPr>
        <p:spPr>
          <a:xfrm>
            <a:off x="8655050" y="47593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JetBrains Mono Medium" panose="02000009000000000000" pitchFamily="49" charset="0"/>
              </a:rPr>
              <a:t>Circle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JetBrains Mono Medium" panose="02000009000000000000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FE98FE-D51C-31C8-C4BC-F930AD3D6D3D}"/>
              </a:ext>
            </a:extLst>
          </p:cNvPr>
          <p:cNvSpPr txBox="1"/>
          <p:nvPr/>
        </p:nvSpPr>
        <p:spPr>
          <a:xfrm>
            <a:off x="10591800" y="474865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Star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45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88794-649D-F143-DE85-B4149E38D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17E9B39-C979-DA2A-D3F0-53EDB2116904}"/>
              </a:ext>
            </a:extLst>
          </p:cNvPr>
          <p:cNvSpPr txBox="1"/>
          <p:nvPr/>
        </p:nvSpPr>
        <p:spPr>
          <a:xfrm>
            <a:off x="1106643" y="4419010"/>
            <a:ext cx="2322358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6C3EE1-8B31-EE4D-B05F-B3398EEF39EC}"/>
              </a:ext>
            </a:extLst>
          </p:cNvPr>
          <p:cNvSpPr txBox="1"/>
          <p:nvPr/>
        </p:nvSpPr>
        <p:spPr>
          <a:xfrm>
            <a:off x="1122243" y="4082144"/>
            <a:ext cx="5278557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9602305-BB19-F634-9242-CD8A2842CABA}"/>
              </a:ext>
            </a:extLst>
          </p:cNvPr>
          <p:cNvSpPr txBox="1"/>
          <p:nvPr/>
        </p:nvSpPr>
        <p:spPr>
          <a:xfrm>
            <a:off x="1106646" y="2329344"/>
            <a:ext cx="53703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237E75F-202F-688E-961E-45952D783A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F27AD49D-6478-4F27-C67B-4EF6DDAC06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A11125E8-6F42-797C-8BAC-6C3B2BCCC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7569A9C-0BBB-AAC5-E650-C01B516E62A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0E505AF1-F8B7-AE63-7D75-A4B01F983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B2F2C7D-8ABF-61E8-2487-412FFF466670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BBABB83-4556-1110-46A2-C626A7903DBC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42BBF19-B2C5-94F5-E66C-3363B3F3EADD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5375BE39-9A07-7AA7-AC8D-C35C926A904B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7" name="图片 16" descr="图示&#10;&#10;AI 生成的内容可能不正确。">
            <a:extLst>
              <a:ext uri="{FF2B5EF4-FFF2-40B4-BE49-F238E27FC236}">
                <a16:creationId xmlns:a16="http://schemas.microsoft.com/office/drawing/2014/main" id="{45B56E12-B483-6CBC-6CD4-AC5B3982F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405" y="2100539"/>
            <a:ext cx="5370354" cy="36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2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33F0-94AE-6020-A45C-9F071BDD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8B5BC1D-CD21-DD16-4B4D-DBA233FFB722}"/>
              </a:ext>
            </a:extLst>
          </p:cNvPr>
          <p:cNvSpPr txBox="1"/>
          <p:nvPr/>
        </p:nvSpPr>
        <p:spPr>
          <a:xfrm>
            <a:off x="1106643" y="4419010"/>
            <a:ext cx="2322358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B220C9-23C1-D13A-3B88-9BF21AB19F43}"/>
              </a:ext>
            </a:extLst>
          </p:cNvPr>
          <p:cNvSpPr txBox="1"/>
          <p:nvPr/>
        </p:nvSpPr>
        <p:spPr>
          <a:xfrm>
            <a:off x="1122243" y="4082144"/>
            <a:ext cx="5278557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2A8FF22-D5CC-8F8E-B1AF-F2C8631EC345}"/>
              </a:ext>
            </a:extLst>
          </p:cNvPr>
          <p:cNvSpPr txBox="1"/>
          <p:nvPr/>
        </p:nvSpPr>
        <p:spPr>
          <a:xfrm>
            <a:off x="1106646" y="2329344"/>
            <a:ext cx="53703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6CB7087-8D51-C05D-A19D-808FEC38F97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2D62140E-A6F7-FF4C-16DE-40B141F353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EF95397-AA84-C770-D5D7-37DC7701631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27F306F-3699-0256-DB0F-3F39C11F022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74B02492-D58A-FC85-6269-791C2D2BE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BCF6601-E75D-3B8A-8EF2-E40C6E2A3478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83C5C34-0D47-B3B4-D863-25462EA7FB19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F510C64-89CF-D9E2-EB9C-812CF9CC2E66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9E8A8EA-530C-7E76-4E7C-AA0B640BDBC9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EA03C0E0-D3B8-73E2-2016-F6F2FE7B4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851" y="1996395"/>
            <a:ext cx="5370354" cy="433739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6732775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755C-09AC-FE4B-AFA3-2BC449A1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599656D-D6B6-1B90-66FF-2AB9BDF82C86}"/>
              </a:ext>
            </a:extLst>
          </p:cNvPr>
          <p:cNvSpPr txBox="1"/>
          <p:nvPr/>
        </p:nvSpPr>
        <p:spPr>
          <a:xfrm>
            <a:off x="1106642" y="5103359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F839E8-75A4-66A3-B0E5-65E61E32ABA0}"/>
              </a:ext>
            </a:extLst>
          </p:cNvPr>
          <p:cNvSpPr txBox="1"/>
          <p:nvPr/>
        </p:nvSpPr>
        <p:spPr>
          <a:xfrm>
            <a:off x="1106642" y="5418453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CDC0973-7482-C249-6124-7C2261BFC80C}"/>
              </a:ext>
            </a:extLst>
          </p:cNvPr>
          <p:cNvSpPr txBox="1"/>
          <p:nvPr/>
        </p:nvSpPr>
        <p:spPr>
          <a:xfrm>
            <a:off x="1106646" y="2329344"/>
            <a:ext cx="54465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30718031-585C-6817-F330-A0116AE26D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EA6221D2-427C-16B5-E5E6-CE956CABC0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EF6E1A0-98DB-9D19-316C-6B1217EF07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913924F-E245-8B76-38D2-C8A7A44F8ED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4E01296-E565-0E93-8B2F-4786A5791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DA30A30-B876-10B8-A0A7-EA7AE70BFBE9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A7117B-6FDD-4DF8-B59F-B4786A8B0641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78EC088-08B9-8966-783C-03C5C01FAE01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动读取图层符号化设置，同步更新</a:t>
            </a:r>
            <a:r>
              <a:rPr lang="zh-CN" altLang="en-US"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（目前还不能自定义样式，做不过来了）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9A7F5B3A-390B-1130-7924-494DCE1785CA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6" name="图片 15" descr="表格&#10;&#10;AI 生成的内容可能不正确。">
            <a:extLst>
              <a:ext uri="{FF2B5EF4-FFF2-40B4-BE49-F238E27FC236}">
                <a16:creationId xmlns:a16="http://schemas.microsoft.com/office/drawing/2014/main" id="{547C63D6-7C6F-E8CC-B7D8-80ECBC7F9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1752600"/>
            <a:ext cx="4781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1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B2153-16A0-803F-39AB-4C9AA071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54FE0A6-100C-6D41-C392-4993B4EEFF9D}"/>
              </a:ext>
            </a:extLst>
          </p:cNvPr>
          <p:cNvSpPr txBox="1"/>
          <p:nvPr/>
        </p:nvSpPr>
        <p:spPr>
          <a:xfrm>
            <a:off x="1106642" y="5103359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CC6853-EE11-FB62-5F19-D3FB61622519}"/>
              </a:ext>
            </a:extLst>
          </p:cNvPr>
          <p:cNvSpPr txBox="1"/>
          <p:nvPr/>
        </p:nvSpPr>
        <p:spPr>
          <a:xfrm>
            <a:off x="1106642" y="5418453"/>
            <a:ext cx="5339159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6703833-296A-938F-A63C-D349293AC882}"/>
              </a:ext>
            </a:extLst>
          </p:cNvPr>
          <p:cNvSpPr txBox="1"/>
          <p:nvPr/>
        </p:nvSpPr>
        <p:spPr>
          <a:xfrm>
            <a:off x="1106646" y="2329344"/>
            <a:ext cx="54465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E3F29B7-65E1-3572-A8BC-7C31A26BA4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214" y="3424682"/>
            <a:ext cx="190499" cy="19049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BF7792D-7A51-EA2F-629C-6C2B89D4F9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90" y="2385583"/>
            <a:ext cx="171449" cy="2000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4A91E25-1FDF-8E96-C86C-901F6F2E5F5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140" y="4093537"/>
            <a:ext cx="190499" cy="20002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0858F3A6-259C-A347-F9F2-7B23BD976B7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190" y="5181600"/>
            <a:ext cx="190499" cy="200024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8D6CA3AA-FCF6-B063-6537-DA4277CC7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722AB6D-7B67-78B9-F3E1-3F3327FD142A}"/>
              </a:ext>
            </a:extLst>
          </p:cNvPr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82A1674-A77D-CD72-495D-01F253F6724F}"/>
              </a:ext>
            </a:extLst>
          </p:cNvPr>
          <p:cNvSpPr txBox="1"/>
          <p:nvPr/>
        </p:nvSpPr>
        <p:spPr>
          <a:xfrm>
            <a:off x="1106642" y="4085649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4D46EBE-A36B-2FFB-A09D-6FB6922456E5}"/>
              </a:ext>
            </a:extLst>
          </p:cNvPr>
          <p:cNvSpPr txBox="1"/>
          <p:nvPr/>
        </p:nvSpPr>
        <p:spPr>
          <a:xfrm>
            <a:off x="1106643" y="5128698"/>
            <a:ext cx="5339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动读取图层符号化设置，同步更新</a:t>
            </a:r>
            <a:r>
              <a:rPr lang="zh-CN" altLang="en-US"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（目前还不能自定义样式，做不过来了）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CBCAC25E-9922-D3F5-E87C-718A15A6BCCA}"/>
              </a:ext>
            </a:extLst>
          </p:cNvPr>
          <p:cNvSpPr txBox="1"/>
          <p:nvPr/>
        </p:nvSpPr>
        <p:spPr>
          <a:xfrm>
            <a:off x="1106642" y="3359632"/>
            <a:ext cx="53391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chemeClr val="bg1">
                    <a:lumMod val="9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chemeClr val="bg1">
                  <a:lumMod val="9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4CFFFA68-0A1D-8CF2-8D57-6E4EEAA55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961" y="1905000"/>
            <a:ext cx="5288999" cy="471390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051258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874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447800"/>
            <a:ext cx="89154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1295400" y="1701396"/>
            <a:ext cx="8382000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瓦片金字塔算法： 实现了经纬度到 </a:t>
            </a:r>
            <a:r>
              <a:rPr lang="en-US" altLang="zh-CN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WMTS </a:t>
            </a: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瓦片行列号 </a:t>
            </a:r>
            <a:r>
              <a:rPr lang="en-US" altLang="zh-CN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(Row/Col/Zoom) </a:t>
            </a: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的数学转换。</a:t>
            </a:r>
            <a:endParaRPr lang="en-US" altLang="zh-CN" b="1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1" i="0" u="none" strike="noStrike" cap="none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异步多线程： 使用 </a:t>
            </a:r>
            <a:r>
              <a:rPr lang="en-US" altLang="zh-CN" b="1" i="0" u="none" strike="noStrike" cap="none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WebClient.DownloadDataTaskAsync</a:t>
            </a:r>
            <a:r>
              <a:rPr lang="en-US" altLang="zh-CN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 </a:t>
            </a: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实现瓦片异步加载，杜绝界面卡顿。</a:t>
            </a:r>
            <a:endParaRPr lang="en-US" altLang="zh-CN" b="1" i="0" u="none" strike="noStrike" cap="none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1" i="0" u="none" strike="noStrike" cap="none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缓存机制： 建立内存与本地双重缓存，已加载区域无需重复请求。</a:t>
            </a:r>
            <a:endParaRPr lang="zh-CN" altLang="en-US" sz="24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571500" y="559849"/>
            <a:ext cx="116014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150" b="1" dirty="0">
                <a:solidFill>
                  <a:srgbClr val="1E2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添加默认底图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571500" y="1193981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1820537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225" y="4599009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30;p21" descr="image.png">
            <a:extLst>
              <a:ext uri="{FF2B5EF4-FFF2-40B4-BE49-F238E27FC236}">
                <a16:creationId xmlns:a16="http://schemas.microsoft.com/office/drawing/2014/main" id="{E8C101FF-0647-1523-2D78-A5024C19AB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3300" y="3209773"/>
            <a:ext cx="1524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F20B779D-C629-D5C7-51EF-3FF277C9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 descr="image.png">
            <a:extLst>
              <a:ext uri="{FF2B5EF4-FFF2-40B4-BE49-F238E27FC236}">
                <a16:creationId xmlns:a16="http://schemas.microsoft.com/office/drawing/2014/main" id="{84986076-7F83-0CA3-2469-5412681144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874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>
            <a:extLst>
              <a:ext uri="{FF2B5EF4-FFF2-40B4-BE49-F238E27FC236}">
                <a16:creationId xmlns:a16="http://schemas.microsoft.com/office/drawing/2014/main" id="{4BF411AD-ACBD-4104-4C9B-8C2FC8F08D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447800"/>
            <a:ext cx="51816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>
            <a:extLst>
              <a:ext uri="{FF2B5EF4-FFF2-40B4-BE49-F238E27FC236}">
                <a16:creationId xmlns:a16="http://schemas.microsoft.com/office/drawing/2014/main" id="{631C814C-AFDD-328F-CD40-2C61A75C5D09}"/>
              </a:ext>
            </a:extLst>
          </p:cNvPr>
          <p:cNvSpPr txBox="1"/>
          <p:nvPr/>
        </p:nvSpPr>
        <p:spPr>
          <a:xfrm>
            <a:off x="1371600" y="5274778"/>
            <a:ext cx="4572000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缓存机制： 建立内存与本地双重缓存，已加载区域无需重复请求。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27" name="Google Shape;227;p21">
            <a:extLst>
              <a:ext uri="{FF2B5EF4-FFF2-40B4-BE49-F238E27FC236}">
                <a16:creationId xmlns:a16="http://schemas.microsoft.com/office/drawing/2014/main" id="{BDEC165C-597E-4C4C-2837-A58DDB081334}"/>
              </a:ext>
            </a:extLst>
          </p:cNvPr>
          <p:cNvSpPr txBox="1"/>
          <p:nvPr/>
        </p:nvSpPr>
        <p:spPr>
          <a:xfrm>
            <a:off x="571500" y="559849"/>
            <a:ext cx="116014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150" b="1" dirty="0">
                <a:solidFill>
                  <a:srgbClr val="1E2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添加默认底图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8" name="Google Shape;228;p21">
            <a:extLst>
              <a:ext uri="{FF2B5EF4-FFF2-40B4-BE49-F238E27FC236}">
                <a16:creationId xmlns:a16="http://schemas.microsoft.com/office/drawing/2014/main" id="{47462A22-3899-C1A6-3F5D-B076ABC182B9}"/>
              </a:ext>
            </a:extLst>
          </p:cNvPr>
          <p:cNvSpPr/>
          <p:nvPr/>
        </p:nvSpPr>
        <p:spPr>
          <a:xfrm>
            <a:off x="571500" y="1193981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1" descr="image.png">
            <a:extLst>
              <a:ext uri="{FF2B5EF4-FFF2-40B4-BE49-F238E27FC236}">
                <a16:creationId xmlns:a16="http://schemas.microsoft.com/office/drawing/2014/main" id="{3900D90B-4C83-5662-3175-1186B3E5BC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006" y="213360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电脑萤幕画面&#10;&#10;AI 生成的内容可能不正确。">
            <a:extLst>
              <a:ext uri="{FF2B5EF4-FFF2-40B4-BE49-F238E27FC236}">
                <a16:creationId xmlns:a16="http://schemas.microsoft.com/office/drawing/2014/main" id="{4A62BE35-E4BA-0265-E33F-A012E199F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43360"/>
            <a:ext cx="5772150" cy="271368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C16C80-C599-94FF-204D-5B50482F0D23}"/>
              </a:ext>
            </a:extLst>
          </p:cNvPr>
          <p:cNvSpPr txBox="1"/>
          <p:nvPr/>
        </p:nvSpPr>
        <p:spPr>
          <a:xfrm>
            <a:off x="1289050" y="20574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800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瓦片金字塔算法： 实现了经纬度到 </a:t>
            </a:r>
            <a:r>
              <a:rPr lang="en-US" altLang="zh-CN" sz="1800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WMTS </a:t>
            </a:r>
            <a:r>
              <a:rPr lang="zh-CN" altLang="en-US" sz="1800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瓦片行列号 </a:t>
            </a:r>
            <a:r>
              <a:rPr lang="en-US" altLang="zh-CN" sz="1800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(Row/Col/Zoom) </a:t>
            </a:r>
            <a:r>
              <a:rPr lang="zh-CN" altLang="en-US" sz="1800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的数学转换</a:t>
            </a:r>
            <a:r>
              <a:rPr lang="zh-CN" altLang="en-US" b="1" i="0" u="none" strike="noStrike" cap="none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。</a:t>
            </a:r>
            <a:endParaRPr lang="en-US" altLang="zh-CN" b="1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1A8C7-8962-CD77-2A41-957F85E9B49D}"/>
              </a:ext>
            </a:extLst>
          </p:cNvPr>
          <p:cNvSpPr txBox="1"/>
          <p:nvPr/>
        </p:nvSpPr>
        <p:spPr>
          <a:xfrm>
            <a:off x="1282700" y="4557077"/>
            <a:ext cx="4044950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异步多线程： 使用 </a:t>
            </a:r>
            <a:r>
              <a:rPr kumimoji="0" lang="en-US" altLang="zh-CN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WebClient.DownloadDataTaskAsync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 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实现瓦片异步加载，杜绝界面卡顿。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</p:txBody>
      </p:sp>
      <p:pic>
        <p:nvPicPr>
          <p:cNvPr id="2" name="图片 1" descr="文本&#10;&#10;AI 生成的内容可能不正确。">
            <a:extLst>
              <a:ext uri="{FF2B5EF4-FFF2-40B4-BE49-F238E27FC236}">
                <a16:creationId xmlns:a16="http://schemas.microsoft.com/office/drawing/2014/main" id="{0FBF55BF-BFB3-5E29-BC85-8E9EB4058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050" y="-3810000"/>
            <a:ext cx="5548313" cy="331485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4824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>
          <a:extLst>
            <a:ext uri="{FF2B5EF4-FFF2-40B4-BE49-F238E27FC236}">
              <a16:creationId xmlns:a16="http://schemas.microsoft.com/office/drawing/2014/main" id="{F8A13644-5C2C-A2E9-58CB-38194ED3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 descr="image.png">
            <a:extLst>
              <a:ext uri="{FF2B5EF4-FFF2-40B4-BE49-F238E27FC236}">
                <a16:creationId xmlns:a16="http://schemas.microsoft.com/office/drawing/2014/main" id="{5A780FC5-CA20-8903-EA92-9B6DB323C1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2874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>
            <a:extLst>
              <a:ext uri="{FF2B5EF4-FFF2-40B4-BE49-F238E27FC236}">
                <a16:creationId xmlns:a16="http://schemas.microsoft.com/office/drawing/2014/main" id="{1D93B60D-D601-65A1-C266-2B083C2B1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1447800"/>
            <a:ext cx="51816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>
            <a:extLst>
              <a:ext uri="{FF2B5EF4-FFF2-40B4-BE49-F238E27FC236}">
                <a16:creationId xmlns:a16="http://schemas.microsoft.com/office/drawing/2014/main" id="{04E4F930-192C-85A3-E189-352D9E20E35A}"/>
              </a:ext>
            </a:extLst>
          </p:cNvPr>
          <p:cNvSpPr txBox="1"/>
          <p:nvPr/>
        </p:nvSpPr>
        <p:spPr>
          <a:xfrm>
            <a:off x="571500" y="559849"/>
            <a:ext cx="116014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150" b="1" dirty="0">
                <a:solidFill>
                  <a:srgbClr val="1E2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添加默认底图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8" name="Google Shape;228;p21">
            <a:extLst>
              <a:ext uri="{FF2B5EF4-FFF2-40B4-BE49-F238E27FC236}">
                <a16:creationId xmlns:a16="http://schemas.microsoft.com/office/drawing/2014/main" id="{ECDC1D17-7D98-3B5F-E38E-598FC91CED3C}"/>
              </a:ext>
            </a:extLst>
          </p:cNvPr>
          <p:cNvSpPr/>
          <p:nvPr/>
        </p:nvSpPr>
        <p:spPr>
          <a:xfrm>
            <a:off x="571500" y="1193981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1" descr="image.png">
            <a:extLst>
              <a:ext uri="{FF2B5EF4-FFF2-40B4-BE49-F238E27FC236}">
                <a16:creationId xmlns:a16="http://schemas.microsoft.com/office/drawing/2014/main" id="{21764A60-1449-8376-47CE-9C0AF842DC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5850" y="3153417"/>
            <a:ext cx="15240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21">
            <a:extLst>
              <a:ext uri="{FF2B5EF4-FFF2-40B4-BE49-F238E27FC236}">
                <a16:creationId xmlns:a16="http://schemas.microsoft.com/office/drawing/2014/main" id="{8958B0B6-D0D0-F18A-0475-5945381D66F3}"/>
              </a:ext>
            </a:extLst>
          </p:cNvPr>
          <p:cNvSpPr txBox="1"/>
          <p:nvPr/>
        </p:nvSpPr>
        <p:spPr>
          <a:xfrm>
            <a:off x="1371600" y="5274778"/>
            <a:ext cx="4572000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缓存机制： 建立内存与本地双重缓存，已加载区域无需重复请求。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C17004-BB16-6AA4-AD45-2E1AE4AC1581}"/>
              </a:ext>
            </a:extLst>
          </p:cNvPr>
          <p:cNvSpPr txBox="1"/>
          <p:nvPr/>
        </p:nvSpPr>
        <p:spPr>
          <a:xfrm>
            <a:off x="1289050" y="20574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瓦片金字塔算法： 实现了经纬度到 </a:t>
            </a:r>
            <a:r>
              <a:rPr lang="en-US" altLang="zh-CN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WMTS </a:t>
            </a: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瓦片行列号 </a:t>
            </a:r>
            <a:r>
              <a:rPr lang="en-US" altLang="zh-CN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(Row/Col/Zoom) </a:t>
            </a: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的数学转换。</a:t>
            </a:r>
            <a:endParaRPr lang="en-US" altLang="zh-CN" sz="1100" b="1" dirty="0">
              <a:solidFill>
                <a:schemeClr val="bg1">
                  <a:lumMod val="7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469A0897-0C74-5356-F117-129CCFE04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050" y="2138266"/>
            <a:ext cx="5548313" cy="331485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D5E290-D1F8-57AF-04BC-EF63D3C02FA3}"/>
              </a:ext>
            </a:extLst>
          </p:cNvPr>
          <p:cNvSpPr txBox="1"/>
          <p:nvPr/>
        </p:nvSpPr>
        <p:spPr>
          <a:xfrm>
            <a:off x="1289050" y="3035445"/>
            <a:ext cx="442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  <a:lvl1pPr algn="l" rtl="0">
              <a:defRPr sz="1800" b="1" i="0" u="none" strike="noStrike" cap="none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</a:defRPr>
            </a:lvl1pPr>
          </a:lstStyle>
          <a:p>
            <a:r>
              <a:rPr lang="zh-CN" altLang="en-US" dirty="0">
                <a:sym typeface="Noto Sans SC"/>
              </a:rPr>
              <a:t>异步多线程： 使用 </a:t>
            </a:r>
            <a:r>
              <a:rPr lang="en-US" altLang="zh-CN" dirty="0" err="1">
                <a:sym typeface="Noto Sans SC"/>
              </a:rPr>
              <a:t>WebClient.DownloadDataTaskAsync</a:t>
            </a:r>
            <a:r>
              <a:rPr lang="en-US" altLang="zh-CN" dirty="0">
                <a:sym typeface="Noto Sans SC"/>
              </a:rPr>
              <a:t> </a:t>
            </a:r>
            <a:r>
              <a:rPr lang="zh-CN" altLang="en-US" dirty="0">
                <a:sym typeface="Noto Sans SC"/>
              </a:rPr>
              <a:t>实现瓦片异步加载，杜绝界面卡顿。</a:t>
            </a:r>
            <a:endParaRPr lang="en-US" altLang="zh-CN" dirty="0">
              <a:sym typeface="Noto Sans SC"/>
            </a:endParaRPr>
          </a:p>
        </p:txBody>
      </p:sp>
      <p:pic>
        <p:nvPicPr>
          <p:cNvPr id="6" name="图片 5" descr="电脑萤幕画面&#10;&#10;AI 生成的内容可能不正确。">
            <a:extLst>
              <a:ext uri="{FF2B5EF4-FFF2-40B4-BE49-F238E27FC236}">
                <a16:creationId xmlns:a16="http://schemas.microsoft.com/office/drawing/2014/main" id="{6092254A-427C-0306-1DAE-1A6B7B0DD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7573311"/>
            <a:ext cx="5772150" cy="271368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42C39C1A-A922-7308-600B-336FD8F39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-4343400"/>
            <a:ext cx="5570381" cy="353341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9299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537370"/>
            <a:ext cx="2547936" cy="29488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5187" y="2537370"/>
            <a:ext cx="2547936" cy="2948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8875" y="2537370"/>
            <a:ext cx="2547936" cy="2948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2561" y="2537370"/>
            <a:ext cx="2547937" cy="294887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16843" y="2832645"/>
            <a:ext cx="857250" cy="857250"/>
            <a:chOff x="1416843" y="2832645"/>
            <a:chExt cx="857250" cy="85725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843" y="2832645"/>
              <a:ext cx="857249" cy="857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593" y="3032670"/>
              <a:ext cx="285749" cy="4571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5031" y="3857026"/>
            <a:ext cx="1920875" cy="1079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地图交互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065" marR="5080" algn="ctr">
              <a:lnSpc>
                <a:spcPct val="160000"/>
              </a:lnSpc>
              <a:spcBef>
                <a:spcPts val="440"/>
              </a:spcBef>
            </a:pPr>
            <a:r>
              <a:rPr sz="15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TOC</a:t>
            </a:r>
            <a:r>
              <a:rPr sz="1500" spc="-3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图层管理、平滑漫</a:t>
            </a:r>
            <a:r>
              <a:rPr sz="15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游、⿏标中⼼缩放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50530" y="2832645"/>
            <a:ext cx="857250" cy="857250"/>
            <a:chOff x="4250530" y="2832645"/>
            <a:chExt cx="857250" cy="85725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0530" y="2832645"/>
              <a:ext cx="857249" cy="857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0555" y="3032670"/>
              <a:ext cx="457199" cy="4571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09206" y="3857026"/>
            <a:ext cx="1739900" cy="1079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⾼</a:t>
            </a:r>
            <a:r>
              <a:rPr sz="2100" spc="-10" dirty="0" err="1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级符号化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 marR="5080" algn="ctr">
              <a:lnSpc>
                <a:spcPct val="160000"/>
              </a:lnSpc>
              <a:spcBef>
                <a:spcPts val="440"/>
              </a:spcBef>
            </a:pPr>
            <a:r>
              <a:rPr sz="15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单⼀符号、唯⼀值渲染、分级⾊彩渲染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84217" y="2832645"/>
            <a:ext cx="857250" cy="857250"/>
            <a:chOff x="7084217" y="2832645"/>
            <a:chExt cx="857250" cy="85725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4217" y="2832645"/>
              <a:ext cx="857249" cy="857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5667" y="3032670"/>
              <a:ext cx="514349" cy="4571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481363" y="3857026"/>
            <a:ext cx="2062956" cy="1079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排版布局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 marR="5080" algn="ctr">
              <a:lnSpc>
                <a:spcPct val="160000"/>
              </a:lnSpc>
              <a:spcBef>
                <a:spcPts val="440"/>
              </a:spcBef>
            </a:pPr>
            <a:r>
              <a:rPr lang="zh-CN" altLang="en-US" sz="15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地图操作与</a:t>
            </a:r>
            <a:r>
              <a:rPr lang="en-US" altLang="zh-CN" sz="15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Layout</a:t>
            </a:r>
            <a:r>
              <a:rPr sz="15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双视图</a:t>
            </a:r>
            <a:r>
              <a:rPr sz="15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、</a:t>
            </a:r>
            <a:r>
              <a:rPr lang="zh-CN" altLang="en-US" sz="15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自定义布局元素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917906" y="2832645"/>
            <a:ext cx="857250" cy="857250"/>
            <a:chOff x="9917906" y="2832645"/>
            <a:chExt cx="857250" cy="8572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7906" y="2832645"/>
              <a:ext cx="857249" cy="8572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6506" y="3032670"/>
              <a:ext cx="400049" cy="457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418097" y="3857026"/>
            <a:ext cx="1857375" cy="1079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界面美化</a:t>
            </a:r>
          </a:p>
          <a:p>
            <a:pPr marL="12700" marR="5080" algn="ctr">
              <a:lnSpc>
                <a:spcPct val="160000"/>
              </a:lnSpc>
              <a:spcBef>
                <a:spcPts val="440"/>
              </a:spcBef>
            </a:pPr>
            <a:r>
              <a:rPr lang="zh-CN" altLang="en-US" sz="15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添加</a:t>
            </a:r>
            <a:r>
              <a:rPr lang="en-US" altLang="zh-CN" sz="15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icon</a:t>
            </a:r>
            <a:r>
              <a:rPr lang="zh-CN" altLang="en-US" sz="15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、实现图标在上文字在下的显示</a:t>
            </a:r>
            <a:endParaRPr lang="zh-CN" altLang="en-US"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58800" y="1342897"/>
            <a:ext cx="322580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项⽬核⼼模块总览</a:t>
            </a:r>
          </a:p>
        </p:txBody>
      </p:sp>
      <p:sp>
        <p:nvSpPr>
          <p:cNvPr id="23" name="object 23"/>
          <p:cNvSpPr/>
          <p:nvPr/>
        </p:nvSpPr>
        <p:spPr>
          <a:xfrm>
            <a:off x="571500" y="204206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BD6BA989-651F-5F18-8CF0-88DCFE55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 descr="image.png">
            <a:extLst>
              <a:ext uri="{FF2B5EF4-FFF2-40B4-BE49-F238E27FC236}">
                <a16:creationId xmlns:a16="http://schemas.microsoft.com/office/drawing/2014/main" id="{17C0B25F-2690-EBA3-DC8E-537FA173E2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874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>
            <a:extLst>
              <a:ext uri="{FF2B5EF4-FFF2-40B4-BE49-F238E27FC236}">
                <a16:creationId xmlns:a16="http://schemas.microsoft.com/office/drawing/2014/main" id="{0574840B-4655-4DF0-533C-58674BB68B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447800"/>
            <a:ext cx="51816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>
            <a:extLst>
              <a:ext uri="{FF2B5EF4-FFF2-40B4-BE49-F238E27FC236}">
                <a16:creationId xmlns:a16="http://schemas.microsoft.com/office/drawing/2014/main" id="{5DC9C36C-B980-5236-501F-4B0A13097539}"/>
              </a:ext>
            </a:extLst>
          </p:cNvPr>
          <p:cNvSpPr txBox="1"/>
          <p:nvPr/>
        </p:nvSpPr>
        <p:spPr>
          <a:xfrm>
            <a:off x="571500" y="559849"/>
            <a:ext cx="1160145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150" b="1" dirty="0">
                <a:solidFill>
                  <a:srgbClr val="1E293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添加默认底图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8" name="Google Shape;228;p21">
            <a:extLst>
              <a:ext uri="{FF2B5EF4-FFF2-40B4-BE49-F238E27FC236}">
                <a16:creationId xmlns:a16="http://schemas.microsoft.com/office/drawing/2014/main" id="{CCD31DF0-627F-AB21-951C-67899E21F11C}"/>
              </a:ext>
            </a:extLst>
          </p:cNvPr>
          <p:cNvSpPr/>
          <p:nvPr/>
        </p:nvSpPr>
        <p:spPr>
          <a:xfrm>
            <a:off x="571500" y="1193981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1" descr="image.png">
            <a:extLst>
              <a:ext uri="{FF2B5EF4-FFF2-40B4-BE49-F238E27FC236}">
                <a16:creationId xmlns:a16="http://schemas.microsoft.com/office/drawing/2014/main" id="{E1D9A6B1-F105-B767-80E8-6F640CF9E9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4495800"/>
            <a:ext cx="15240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38784A-8F15-43CC-9188-F0235A35D32F}"/>
              </a:ext>
            </a:extLst>
          </p:cNvPr>
          <p:cNvSpPr txBox="1"/>
          <p:nvPr/>
        </p:nvSpPr>
        <p:spPr>
          <a:xfrm>
            <a:off x="1289050" y="20574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瓦片金字塔算法： 实现了经纬度到 </a:t>
            </a:r>
            <a:r>
              <a:rPr lang="en-US" altLang="zh-CN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WMTS </a:t>
            </a: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瓦片行列号 </a:t>
            </a:r>
            <a:r>
              <a:rPr lang="en-US" altLang="zh-CN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(Row/Col/Zoom) </a:t>
            </a:r>
            <a:r>
              <a:rPr lang="zh-CN" altLang="en-US" sz="1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的数学转换。</a:t>
            </a:r>
            <a:endParaRPr lang="en-US" altLang="zh-CN" sz="1100" b="1" dirty="0">
              <a:solidFill>
                <a:schemeClr val="bg1">
                  <a:lumMod val="7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DE94C2-A638-F79B-98FF-BC02EAFDF33A}"/>
              </a:ext>
            </a:extLst>
          </p:cNvPr>
          <p:cNvSpPr txBox="1"/>
          <p:nvPr/>
        </p:nvSpPr>
        <p:spPr>
          <a:xfrm>
            <a:off x="1289050" y="2657940"/>
            <a:ext cx="4425950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异步多线程： 使用 </a:t>
            </a:r>
            <a:r>
              <a:rPr kumimoji="0" lang="en-US" altLang="zh-CN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WebClient.DownloadDataTaskAsync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 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  <a:sym typeface="Noto Sans SC"/>
              </a:rPr>
              <a:t>实现瓦片异步加载，杜绝界面卡顿。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思源宋体 CN SemiBold" panose="02020600000000000000" pitchFamily="18" charset="-122"/>
              <a:ea typeface="思源宋体 CN SemiBold" panose="02020600000000000000" pitchFamily="18" charset="-122"/>
              <a:cs typeface="Noto Sans SC"/>
              <a:sym typeface="Noto Sans SC"/>
            </a:endParaRP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6692E0A0-9302-B2F0-A1D3-3DBAEA0C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168697"/>
            <a:ext cx="5570381" cy="353341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Google Shape;222;p21">
            <a:extLst>
              <a:ext uri="{FF2B5EF4-FFF2-40B4-BE49-F238E27FC236}">
                <a16:creationId xmlns:a16="http://schemas.microsoft.com/office/drawing/2014/main" id="{98C2F766-9F9A-4398-F814-ABC24A79E9BE}"/>
              </a:ext>
            </a:extLst>
          </p:cNvPr>
          <p:cNvSpPr txBox="1"/>
          <p:nvPr/>
        </p:nvSpPr>
        <p:spPr>
          <a:xfrm>
            <a:off x="1219200" y="4419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  <a:lvl1pPr algn="l" rtl="0">
              <a:defRPr sz="1800" b="1" i="0" u="none" strike="noStrike" cap="none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Noto Sans SC"/>
              </a:defRPr>
            </a:lvl1pPr>
          </a:lstStyle>
          <a:p>
            <a:r>
              <a:rPr lang="zh-CN" altLang="en-US" dirty="0">
                <a:sym typeface="Noto Sans SC"/>
              </a:rPr>
              <a:t>缓存机制： 建立内存与本地双重缓存，已加载区域无需重复请求。</a:t>
            </a:r>
            <a:endParaRPr lang="zh-CN" altLang="en-US" dirty="0"/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895C80E8-2C91-32DE-A5ED-70C48702E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050" y="7429341"/>
            <a:ext cx="5548313" cy="331485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8002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718" y="1422835"/>
            <a:ext cx="10321882" cy="20547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18" y="3822314"/>
            <a:ext cx="10398082" cy="24070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33429" y="1767523"/>
            <a:ext cx="857250" cy="857250"/>
            <a:chOff x="1889075" y="2809875"/>
            <a:chExt cx="857250" cy="8572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9075" y="2809875"/>
              <a:ext cx="857249" cy="857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7675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2188" y="2827425"/>
            <a:ext cx="291973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spc="-15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界面太丑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3429" y="4247102"/>
            <a:ext cx="857250" cy="857250"/>
            <a:chOff x="9445674" y="2809875"/>
            <a:chExt cx="857250" cy="8572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71180" y="5316156"/>
            <a:ext cx="258174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地图导出结果很垃圾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77753" y="578530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1670" y="1232573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62B55E-588F-1A09-BDF1-4F2F2304661B}"/>
              </a:ext>
            </a:extLst>
          </p:cNvPr>
          <p:cNvSpPr txBox="1"/>
          <p:nvPr/>
        </p:nvSpPr>
        <p:spPr>
          <a:xfrm>
            <a:off x="3266248" y="2185289"/>
            <a:ext cx="6854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 </a:t>
            </a:r>
            <a:r>
              <a:rPr lang="zh-CN" altLang="en-US"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界面看起来没有高级感。</a:t>
            </a:r>
            <a:endParaRPr lang="zh-CN" altLang="en-US" sz="20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C87659-A202-3332-B383-C1EAB26A4B39}"/>
              </a:ext>
            </a:extLst>
          </p:cNvPr>
          <p:cNvSpPr txBox="1"/>
          <p:nvPr/>
        </p:nvSpPr>
        <p:spPr>
          <a:xfrm>
            <a:off x="3445061" y="4727766"/>
            <a:ext cx="745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 </a:t>
            </a:r>
            <a:r>
              <a:rPr lang="zh-CN" altLang="en-US" sz="2000" b="1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地图的导出结果发生严重错位，以及各种图标大小错乱。</a:t>
            </a:r>
            <a:endParaRPr lang="zh-CN" altLang="en-US" sz="20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FB55-A8FF-B25F-1463-66AD2487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27B145B-3B3D-0D1B-4BBE-6033B024A7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514600"/>
            <a:ext cx="7239988" cy="299442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1A993744-2110-2FE7-4A22-2A837D91F72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8099" y="2514600"/>
            <a:ext cx="3492547" cy="2994420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F44ADA42-D487-F9F3-442A-9B7A8954662F}"/>
              </a:ext>
            </a:extLst>
          </p:cNvPr>
          <p:cNvGrpSpPr/>
          <p:nvPr/>
        </p:nvGrpSpPr>
        <p:grpSpPr>
          <a:xfrm>
            <a:off x="1643146" y="3238499"/>
            <a:ext cx="857250" cy="857250"/>
            <a:chOff x="1889075" y="2809875"/>
            <a:chExt cx="857250" cy="85725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1C6A2B3-C757-C1C9-871E-0A3E18CDE52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9075" y="2809875"/>
              <a:ext cx="857249" cy="85724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BDA65DBC-4AAD-F224-685C-71BE6D09C08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7675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50B94EB-8C80-EE9E-99B7-13BFDB7E9164}"/>
              </a:ext>
            </a:extLst>
          </p:cNvPr>
          <p:cNvSpPr txBox="1"/>
          <p:nvPr/>
        </p:nvSpPr>
        <p:spPr>
          <a:xfrm>
            <a:off x="581693" y="4298400"/>
            <a:ext cx="291973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spc="-15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界面太丑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751EEE55-7E7E-F046-F50B-B7D50A95144A}"/>
              </a:ext>
            </a:extLst>
          </p:cNvPr>
          <p:cNvGrpSpPr/>
          <p:nvPr/>
        </p:nvGrpSpPr>
        <p:grpSpPr>
          <a:xfrm>
            <a:off x="9445674" y="2809875"/>
            <a:ext cx="857250" cy="857250"/>
            <a:chOff x="9445674" y="2809875"/>
            <a:chExt cx="857250" cy="857250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B6925C55-19D1-13A3-6C45-9677F7758E8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8D38466-A7FD-F0A1-05F7-4493BA640CB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91B84F68-857B-3BDC-5C2B-F9EB7081896F}"/>
              </a:ext>
            </a:extLst>
          </p:cNvPr>
          <p:cNvSpPr txBox="1"/>
          <p:nvPr/>
        </p:nvSpPr>
        <p:spPr>
          <a:xfrm>
            <a:off x="8445265" y="3834257"/>
            <a:ext cx="28587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地图导出结果很垃圾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E8959D4-F9D1-CB82-8546-F3E6A27EF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1320127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B7D6CF5-69CF-3240-15E3-45B9EECC1A4F}"/>
              </a:ext>
            </a:extLst>
          </p:cNvPr>
          <p:cNvSpPr/>
          <p:nvPr/>
        </p:nvSpPr>
        <p:spPr>
          <a:xfrm>
            <a:off x="571500" y="2019300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7715CE-78FC-3482-1F3D-FBA9B46443B9}"/>
              </a:ext>
            </a:extLst>
          </p:cNvPr>
          <p:cNvSpPr txBox="1"/>
          <p:nvPr/>
        </p:nvSpPr>
        <p:spPr>
          <a:xfrm>
            <a:off x="3352800" y="2730968"/>
            <a:ext cx="376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sz="18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</a:t>
            </a:r>
            <a:r>
              <a:rPr lang="zh-CN" altLang="en-US" sz="18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界面看起来没有高级感</a:t>
            </a:r>
            <a:endParaRPr lang="zh-CN" altLang="en-US" sz="18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3B341-D1FE-C765-2D20-C029947DE86B}"/>
              </a:ext>
            </a:extLst>
          </p:cNvPr>
          <p:cNvSpPr txBox="1"/>
          <p:nvPr/>
        </p:nvSpPr>
        <p:spPr>
          <a:xfrm>
            <a:off x="8445265" y="4466394"/>
            <a:ext cx="3009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sz="1100" b="1" spc="-1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 </a:t>
            </a:r>
            <a:r>
              <a:rPr lang="zh-CN" altLang="en-US" sz="1100" b="1" spc="-5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地图的导出结果发生严重错位，以及各种图标大小错乱。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557A33-C0FF-0754-8266-C19F270FA8ED}"/>
              </a:ext>
            </a:extLst>
          </p:cNvPr>
          <p:cNvSpPr txBox="1"/>
          <p:nvPr/>
        </p:nvSpPr>
        <p:spPr>
          <a:xfrm>
            <a:off x="3389494" y="3377299"/>
            <a:ext cx="43067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解决：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下载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icon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，通过代码强制实现按钮上图下文的布局。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为了防止图标缩放模糊，没有直接使用控件的默认缩放，而是编写了重绘方法，在内存中动态重绘图标。</a:t>
            </a:r>
          </a:p>
        </p:txBody>
      </p:sp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3FA1B9D8-543C-DF6F-A42A-A2CD64C66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-3581400"/>
            <a:ext cx="5096424" cy="32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0B423-1295-D67E-02A7-D3F281C8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7340C958-ABEE-7307-367B-4D544C1390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9174" y="2514600"/>
            <a:ext cx="2694626" cy="2895600"/>
          </a:xfrm>
          <a:prstGeom prst="rect">
            <a:avLst/>
          </a:prstGeom>
        </p:spPr>
      </p:pic>
      <p:grpSp>
        <p:nvGrpSpPr>
          <p:cNvPr id="13" name="object 13">
            <a:extLst>
              <a:ext uri="{FF2B5EF4-FFF2-40B4-BE49-F238E27FC236}">
                <a16:creationId xmlns:a16="http://schemas.microsoft.com/office/drawing/2014/main" id="{188A7B23-6A74-77C6-0EEF-7F3B76D357C5}"/>
              </a:ext>
            </a:extLst>
          </p:cNvPr>
          <p:cNvGrpSpPr/>
          <p:nvPr/>
        </p:nvGrpSpPr>
        <p:grpSpPr>
          <a:xfrm>
            <a:off x="9581645" y="3207298"/>
            <a:ext cx="857250" cy="857250"/>
            <a:chOff x="9445674" y="2809875"/>
            <a:chExt cx="857250" cy="857250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9013AF7F-F012-1E0B-C8C4-C8DEB807BEA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0602C01-24D4-6DA9-BB32-93A6C04E756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B9512EDA-6495-1132-9E69-724F57DA8B89}"/>
              </a:ext>
            </a:extLst>
          </p:cNvPr>
          <p:cNvSpPr txBox="1"/>
          <p:nvPr/>
        </p:nvSpPr>
        <p:spPr>
          <a:xfrm>
            <a:off x="8569687" y="4267200"/>
            <a:ext cx="28587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地图导出结果很垃圾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FB83877-5E8D-ADBE-6620-8DF3F226D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348577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9A74C8E-9086-C9AD-9620-E8658D71C0DA}"/>
              </a:ext>
            </a:extLst>
          </p:cNvPr>
          <p:cNvSpPr/>
          <p:nvPr/>
        </p:nvSpPr>
        <p:spPr>
          <a:xfrm>
            <a:off x="571500" y="1047750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图片 18" descr="图片包含 图示&#10;&#10;AI 生成的内容可能不正确。">
            <a:extLst>
              <a:ext uri="{FF2B5EF4-FFF2-40B4-BE49-F238E27FC236}">
                <a16:creationId xmlns:a16="http://schemas.microsoft.com/office/drawing/2014/main" id="{DA675953-A714-02C4-15A8-CE9BC3F29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1371599"/>
            <a:ext cx="8083550" cy="52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7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E9A6-2125-D951-F969-82DED433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6F1DA2E0-6F5F-F5AA-6FB4-ED2E06D728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348577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38C29BC-7679-BCF1-67B3-4B0C1CD14D93}"/>
              </a:ext>
            </a:extLst>
          </p:cNvPr>
          <p:cNvSpPr/>
          <p:nvPr/>
        </p:nvSpPr>
        <p:spPr>
          <a:xfrm>
            <a:off x="571500" y="1047750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 descr="地图&#10;&#10;AI 生成的内容可能不正确。">
            <a:extLst>
              <a:ext uri="{FF2B5EF4-FFF2-40B4-BE49-F238E27FC236}">
                <a16:creationId xmlns:a16="http://schemas.microsoft.com/office/drawing/2014/main" id="{076F607D-0063-0F0C-5250-15F89769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185052"/>
            <a:ext cx="7981028" cy="558303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398E4A5-9138-8042-9FF0-029617207973}"/>
              </a:ext>
            </a:extLst>
          </p:cNvPr>
          <p:cNvCxnSpPr/>
          <p:nvPr/>
        </p:nvCxnSpPr>
        <p:spPr>
          <a:xfrm flipH="1" flipV="1">
            <a:off x="9144000" y="2286000"/>
            <a:ext cx="1143000" cy="590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8710B8CA-28BA-90F1-E68B-F6135F60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1454" y="2557764"/>
            <a:ext cx="1105033" cy="120492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DA457F-6F8D-1DA0-E58C-85C1E9844A64}"/>
              </a:ext>
            </a:extLst>
          </p:cNvPr>
          <p:cNvCxnSpPr>
            <a:cxnSpLocks/>
          </p:cNvCxnSpPr>
          <p:nvPr/>
        </p:nvCxnSpPr>
        <p:spPr>
          <a:xfrm flipV="1">
            <a:off x="1345154" y="3186806"/>
            <a:ext cx="1143000" cy="790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图片 19" descr="图标&#10;&#10;AI 生成的内容可能不正确。">
            <a:extLst>
              <a:ext uri="{FF2B5EF4-FFF2-40B4-BE49-F238E27FC236}">
                <a16:creationId xmlns:a16="http://schemas.microsoft.com/office/drawing/2014/main" id="{61DE8FE6-61CD-7EB0-3F08-EDA63ECDA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827" y="3565442"/>
            <a:ext cx="1105033" cy="1204923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E3BE24E-8B17-588A-FA0A-09B335549D79}"/>
              </a:ext>
            </a:extLst>
          </p:cNvPr>
          <p:cNvCxnSpPr>
            <a:cxnSpLocks/>
          </p:cNvCxnSpPr>
          <p:nvPr/>
        </p:nvCxnSpPr>
        <p:spPr>
          <a:xfrm>
            <a:off x="1455814" y="4191000"/>
            <a:ext cx="1060693" cy="823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6FB618F-B4C2-6AA0-4CBC-16D52E701A61}"/>
              </a:ext>
            </a:extLst>
          </p:cNvPr>
          <p:cNvCxnSpPr>
            <a:cxnSpLocks/>
          </p:cNvCxnSpPr>
          <p:nvPr/>
        </p:nvCxnSpPr>
        <p:spPr>
          <a:xfrm flipV="1">
            <a:off x="1638061" y="3892589"/>
            <a:ext cx="1266399" cy="129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object 4">
            <a:extLst>
              <a:ext uri="{FF2B5EF4-FFF2-40B4-BE49-F238E27FC236}">
                <a16:creationId xmlns:a16="http://schemas.microsoft.com/office/drawing/2014/main" id="{D7CB6C0F-95E2-A70C-700E-FF3BB05A16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8054" y="7346400"/>
            <a:ext cx="7124846" cy="3474000"/>
          </a:xfrm>
          <a:prstGeom prst="rect">
            <a:avLst/>
          </a:prstGeom>
        </p:spPr>
      </p:pic>
      <p:grpSp>
        <p:nvGrpSpPr>
          <p:cNvPr id="29" name="object 13">
            <a:extLst>
              <a:ext uri="{FF2B5EF4-FFF2-40B4-BE49-F238E27FC236}">
                <a16:creationId xmlns:a16="http://schemas.microsoft.com/office/drawing/2014/main" id="{37FBC7E1-2310-18B2-8B8D-AEC2D5719E39}"/>
              </a:ext>
            </a:extLst>
          </p:cNvPr>
          <p:cNvGrpSpPr/>
          <p:nvPr/>
        </p:nvGrpSpPr>
        <p:grpSpPr>
          <a:xfrm>
            <a:off x="9609271" y="8039098"/>
            <a:ext cx="857250" cy="857250"/>
            <a:chOff x="9445674" y="2809875"/>
            <a:chExt cx="857250" cy="857250"/>
          </a:xfrm>
        </p:grpSpPr>
        <p:pic>
          <p:nvPicPr>
            <p:cNvPr id="30" name="object 14">
              <a:extLst>
                <a:ext uri="{FF2B5EF4-FFF2-40B4-BE49-F238E27FC236}">
                  <a16:creationId xmlns:a16="http://schemas.microsoft.com/office/drawing/2014/main" id="{5777CF63-1310-B141-3ED3-BDD9C454B08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31" name="object 15">
              <a:extLst>
                <a:ext uri="{FF2B5EF4-FFF2-40B4-BE49-F238E27FC236}">
                  <a16:creationId xmlns:a16="http://schemas.microsoft.com/office/drawing/2014/main" id="{52AD98B6-07F3-A8A9-DE1E-D862733DB2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123DA4F9-5DBB-1ABF-A2BB-A094F9A8E325}"/>
              </a:ext>
            </a:extLst>
          </p:cNvPr>
          <p:cNvSpPr txBox="1"/>
          <p:nvPr/>
        </p:nvSpPr>
        <p:spPr>
          <a:xfrm>
            <a:off x="8597313" y="9099000"/>
            <a:ext cx="28587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地图导出结果很垃圾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7D20675D-02B6-86F1-C04B-45B1FC6DB797}"/>
              </a:ext>
            </a:extLst>
          </p:cNvPr>
          <p:cNvSpPr txBox="1"/>
          <p:nvPr/>
        </p:nvSpPr>
        <p:spPr>
          <a:xfrm>
            <a:off x="5105400" y="7677415"/>
            <a:ext cx="339049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 地图的导出结果发生严重错位，以及各种图标大小错乱。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541724-598B-7D16-BFED-960FBA12CE92}"/>
              </a:ext>
            </a:extLst>
          </p:cNvPr>
          <p:cNvSpPr txBox="1"/>
          <p:nvPr/>
        </p:nvSpPr>
        <p:spPr>
          <a:xfrm>
            <a:off x="4806147" y="8696322"/>
            <a:ext cx="407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解决：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重构了整个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Layout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系统的坐标底层，实现了屏幕像素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↔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纸张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↔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地理坐标的严格转换。 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所有布局元素的位置和大小都以毫米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(mm)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为基准存储。 绘图时，根据目标设备的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DPI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动态计算转换系数。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7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E2A2-B786-8695-0670-6E527CB5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77504F7-F0E4-AA18-11E0-E4FAA65ADB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514600"/>
            <a:ext cx="3492402" cy="283845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2AFAB9C7-A203-ED42-0988-44B86B9D7F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654" y="2545800"/>
            <a:ext cx="7124846" cy="3474000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24CBFBBB-D0A5-861C-FB64-692F7EF2CC56}"/>
              </a:ext>
            </a:extLst>
          </p:cNvPr>
          <p:cNvGrpSpPr/>
          <p:nvPr/>
        </p:nvGrpSpPr>
        <p:grpSpPr>
          <a:xfrm>
            <a:off x="1877879" y="3238498"/>
            <a:ext cx="857250" cy="857250"/>
            <a:chOff x="1889075" y="2809875"/>
            <a:chExt cx="857250" cy="85725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F3BCDF3-7B97-FA72-4CBD-0E5900A2C1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9075" y="2809875"/>
              <a:ext cx="857249" cy="85724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665A13E9-0F83-AAA9-19B3-A211F02E41A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7675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D34C9B03-FC22-BDF0-0501-BF4EE6E164A4}"/>
              </a:ext>
            </a:extLst>
          </p:cNvPr>
          <p:cNvSpPr txBox="1"/>
          <p:nvPr/>
        </p:nvSpPr>
        <p:spPr>
          <a:xfrm>
            <a:off x="846638" y="4298400"/>
            <a:ext cx="291973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spc="-15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界面太丑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5B258C08-D7F6-F355-A40C-5ABD65FC6071}"/>
              </a:ext>
            </a:extLst>
          </p:cNvPr>
          <p:cNvGrpSpPr/>
          <p:nvPr/>
        </p:nvGrpSpPr>
        <p:grpSpPr>
          <a:xfrm>
            <a:off x="9456871" y="3238498"/>
            <a:ext cx="857250" cy="857250"/>
            <a:chOff x="9445674" y="2809875"/>
            <a:chExt cx="857250" cy="857250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11B6C895-D24C-B2F8-7BCD-10F50B2CC99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E14529CC-5D27-7C1E-D08B-04265D61724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1C3E95DD-8724-4850-CB18-63AA13BB1AA2}"/>
              </a:ext>
            </a:extLst>
          </p:cNvPr>
          <p:cNvSpPr txBox="1"/>
          <p:nvPr/>
        </p:nvSpPr>
        <p:spPr>
          <a:xfrm>
            <a:off x="8444913" y="4298400"/>
            <a:ext cx="28587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地图导出结果很垃圾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27F5FE7-4341-87ED-CAD1-70F08EFF1D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1320127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6957016-AC58-A6AE-1CE9-22F82BF23A03}"/>
              </a:ext>
            </a:extLst>
          </p:cNvPr>
          <p:cNvSpPr/>
          <p:nvPr/>
        </p:nvSpPr>
        <p:spPr>
          <a:xfrm>
            <a:off x="571500" y="2019300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D6620D-D043-E569-98F3-02E971E43EA7}"/>
              </a:ext>
            </a:extLst>
          </p:cNvPr>
          <p:cNvSpPr txBox="1"/>
          <p:nvPr/>
        </p:nvSpPr>
        <p:spPr>
          <a:xfrm>
            <a:off x="1114425" y="4729427"/>
            <a:ext cx="251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sz="1200" b="1" spc="-1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问题：界面看起来没有高级感</a:t>
            </a: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922F913F-F1AB-EDD0-B762-C39E62C75871}"/>
              </a:ext>
            </a:extLst>
          </p:cNvPr>
          <p:cNvSpPr txBox="1"/>
          <p:nvPr/>
        </p:nvSpPr>
        <p:spPr>
          <a:xfrm>
            <a:off x="5105400" y="2895600"/>
            <a:ext cx="339049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lang="zh-CN" altLang="en-US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问题： 地图的导出结果发生严重错位，以及各种图标大小错乱。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2DA025-610A-2661-576C-E51C900BAFE4}"/>
              </a:ext>
            </a:extLst>
          </p:cNvPr>
          <p:cNvSpPr txBox="1"/>
          <p:nvPr/>
        </p:nvSpPr>
        <p:spPr>
          <a:xfrm>
            <a:off x="4806147" y="3914507"/>
            <a:ext cx="407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解决：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重构了整个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Layout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系统的坐标底层，实现了屏幕像素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↔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纸张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↔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地理坐标的严格转换。 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所有布局元素的位置和大小都以毫米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(mm)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为基准存储。 绘图时，根据目标设备的 </a:t>
            </a:r>
            <a:r>
              <a:rPr lang="en-US" altLang="zh-CN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DPI </a:t>
            </a:r>
            <a:r>
              <a:rPr lang="zh-CN" altLang="en-US" sz="16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动态计算转换系数。</a:t>
            </a:r>
            <a:endParaRPr lang="en-US" altLang="zh-CN" sz="16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2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9588E-4A16-A462-C928-3DA5DD72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84C9AA5A-A4E5-79E7-D1B2-28AC7B14BD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200" y="2514600"/>
            <a:ext cx="3059744" cy="3089604"/>
          </a:xfrm>
          <a:prstGeom prst="rect">
            <a:avLst/>
          </a:prstGeom>
        </p:spPr>
      </p:pic>
      <p:grpSp>
        <p:nvGrpSpPr>
          <p:cNvPr id="13" name="object 13">
            <a:extLst>
              <a:ext uri="{FF2B5EF4-FFF2-40B4-BE49-F238E27FC236}">
                <a16:creationId xmlns:a16="http://schemas.microsoft.com/office/drawing/2014/main" id="{7F11D796-8B58-0FCA-624F-58659C92695D}"/>
              </a:ext>
            </a:extLst>
          </p:cNvPr>
          <p:cNvGrpSpPr/>
          <p:nvPr/>
        </p:nvGrpSpPr>
        <p:grpSpPr>
          <a:xfrm>
            <a:off x="9581645" y="3207298"/>
            <a:ext cx="857250" cy="857250"/>
            <a:chOff x="9445674" y="2809875"/>
            <a:chExt cx="857250" cy="857250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F6EB73D1-42AC-0545-A314-AFF405EEEB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674" y="2809875"/>
              <a:ext cx="857249" cy="85724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7C2D4B9-9F29-9ECD-F4D1-31F0CEC94D5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74" y="3009900"/>
              <a:ext cx="400049" cy="457199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8DD346A3-A99B-3B66-77EE-49B0ECB510F4}"/>
              </a:ext>
            </a:extLst>
          </p:cNvPr>
          <p:cNvSpPr txBox="1"/>
          <p:nvPr/>
        </p:nvSpPr>
        <p:spPr>
          <a:xfrm>
            <a:off x="8569687" y="4267200"/>
            <a:ext cx="28587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地图导出结果很好！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2228C62-F003-A940-2865-ED447C311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348577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其他优化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6D71A7C-885F-150D-F5BE-E224BCD027A5}"/>
              </a:ext>
            </a:extLst>
          </p:cNvPr>
          <p:cNvSpPr/>
          <p:nvPr/>
        </p:nvSpPr>
        <p:spPr>
          <a:xfrm>
            <a:off x="571500" y="1047750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 descr="地图&#10;&#10;AI 生成的内容可能不正确。">
            <a:extLst>
              <a:ext uri="{FF2B5EF4-FFF2-40B4-BE49-F238E27FC236}">
                <a16:creationId xmlns:a16="http://schemas.microsoft.com/office/drawing/2014/main" id="{B39CCF81-2710-D5D5-1AE6-72720BC9C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3" y="1090623"/>
            <a:ext cx="7859074" cy="5441212"/>
          </a:xfrm>
          <a:prstGeom prst="rect">
            <a:avLst/>
          </a:prstGeom>
        </p:spPr>
      </p:pic>
      <p:pic>
        <p:nvPicPr>
          <p:cNvPr id="8" name="图片 7" descr="卡通人物&#10;&#10;AI 生成的内容可能不正确。">
            <a:extLst>
              <a:ext uri="{FF2B5EF4-FFF2-40B4-BE49-F238E27FC236}">
                <a16:creationId xmlns:a16="http://schemas.microsoft.com/office/drawing/2014/main" id="{6E1378D4-FAA1-F630-CA16-455B7010A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769" y="4656014"/>
            <a:ext cx="1143000" cy="8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0;p24">
            <a:extLst>
              <a:ext uri="{FF2B5EF4-FFF2-40B4-BE49-F238E27FC236}">
                <a16:creationId xmlns:a16="http://schemas.microsoft.com/office/drawing/2014/main" id="{064A2CD7-C0FB-47EE-7715-678AF9DA26A8}"/>
              </a:ext>
            </a:extLst>
          </p:cNvPr>
          <p:cNvSpPr txBox="1"/>
          <p:nvPr/>
        </p:nvSpPr>
        <p:spPr>
          <a:xfrm>
            <a:off x="4602956" y="2362940"/>
            <a:ext cx="278844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3B82F6"/>
                </a:solidFill>
                <a:latin typeface="Noto Sans SC"/>
                <a:ea typeface="Noto Sans SC"/>
                <a:cs typeface="Noto Sans SC"/>
                <a:sym typeface="Noto Sans SC"/>
              </a:rPr>
              <a:t>Thanks</a:t>
            </a:r>
            <a:endParaRPr dirty="0"/>
          </a:p>
        </p:txBody>
      </p:sp>
      <p:sp>
        <p:nvSpPr>
          <p:cNvPr id="9" name="Google Shape;281;p24">
            <a:extLst>
              <a:ext uri="{FF2B5EF4-FFF2-40B4-BE49-F238E27FC236}">
                <a16:creationId xmlns:a16="http://schemas.microsoft.com/office/drawing/2014/main" id="{DAB363B1-0E1F-8DD5-59A7-CDFD21C9E1FA}"/>
              </a:ext>
            </a:extLst>
          </p:cNvPr>
          <p:cNvSpPr txBox="1"/>
          <p:nvPr/>
        </p:nvSpPr>
        <p:spPr>
          <a:xfrm>
            <a:off x="4495800" y="3470936"/>
            <a:ext cx="3048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0" i="0" u="none" strike="noStrike" cap="none" dirty="0">
                <a:solidFill>
                  <a:srgbClr val="47556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敬请老师</a:t>
            </a:r>
            <a:r>
              <a:rPr lang="zh-CN" altLang="en-US" sz="2400" dirty="0">
                <a:solidFill>
                  <a:srgbClr val="47556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与</a:t>
            </a:r>
            <a:r>
              <a:rPr lang="zh-CN" altLang="en-US" sz="2400" b="0" i="0" u="none" strike="noStrike" cap="none" dirty="0">
                <a:solidFill>
                  <a:srgbClr val="47556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Noto Sans SC"/>
                <a:sym typeface="Noto Sans SC"/>
              </a:rPr>
              <a:t>同学们指导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D3131EC-D1D1-6D9B-5F34-C24B92270BA0}"/>
              </a:ext>
            </a:extLst>
          </p:cNvPr>
          <p:cNvSpPr txBox="1"/>
          <p:nvPr/>
        </p:nvSpPr>
        <p:spPr>
          <a:xfrm>
            <a:off x="8839200" y="5257800"/>
            <a:ext cx="2385079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10233</a:t>
            </a:r>
            <a:r>
              <a:rPr lang="en-US"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9</a:t>
            </a:r>
            <a:r>
              <a:rPr sz="175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03433 胡盛扉</a:t>
            </a:r>
            <a:endParaRPr sz="175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25A42F20-0D7B-8A1F-B691-A30882D6B2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1698" y="5264165"/>
            <a:ext cx="239466" cy="26939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AB5DE361-5AB4-DE69-6F53-28B6931EA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9031" y="5715000"/>
            <a:ext cx="304800" cy="3048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787A57AB-B7F4-A505-F724-AEEF4DFC725E}"/>
              </a:ext>
            </a:extLst>
          </p:cNvPr>
          <p:cNvSpPr txBox="1"/>
          <p:nvPr/>
        </p:nvSpPr>
        <p:spPr>
          <a:xfrm>
            <a:off x="8839201" y="5739035"/>
            <a:ext cx="2133600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  <a:hlinkClick r:id="rId5"/>
              </a:rPr>
              <a:t>https://github.com/ssswitzzz/GISDevelop_From_Bottomup</a:t>
            </a:r>
            <a:endParaRPr lang="en-US" sz="110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6A1025B-8F42-64C2-BA24-BE8EB105954B}"/>
              </a:ext>
            </a:extLst>
          </p:cNvPr>
          <p:cNvSpPr txBox="1"/>
          <p:nvPr/>
        </p:nvSpPr>
        <p:spPr>
          <a:xfrm>
            <a:off x="837210" y="2392087"/>
            <a:ext cx="3810990" cy="579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FB76BA-B251-CC2C-D4E2-3B8C900709BF}"/>
              </a:ext>
            </a:extLst>
          </p:cNvPr>
          <p:cNvSpPr txBox="1"/>
          <p:nvPr/>
        </p:nvSpPr>
        <p:spPr>
          <a:xfrm>
            <a:off x="837210" y="1905000"/>
            <a:ext cx="3658590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交互体验优化</a:t>
            </a:r>
          </a:p>
        </p:txBody>
      </p:sp>
      <p:sp>
        <p:nvSpPr>
          <p:cNvPr id="7" name="object 7"/>
          <p:cNvSpPr/>
          <p:nvPr/>
        </p:nvSpPr>
        <p:spPr>
          <a:xfrm>
            <a:off x="571500" y="150473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2006090"/>
            <a:ext cx="152399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3517004"/>
            <a:ext cx="152399" cy="1809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4968542"/>
            <a:ext cx="152399" cy="1809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31D5BD-E9DB-0C40-0630-D1EDF2DAE529}"/>
              </a:ext>
            </a:extLst>
          </p:cNvPr>
          <p:cNvSpPr txBox="1"/>
          <p:nvPr/>
        </p:nvSpPr>
        <p:spPr>
          <a:xfrm>
            <a:off x="837210" y="3442908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平滑漫游：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摒弃“松开刷新”逻辑，利⽤双缓冲技术实现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MouseMove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实时渲染，拒绝画⾯割裂。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9122C0-3F40-E87A-36FD-30EB490DC4FA}"/>
              </a:ext>
            </a:extLst>
          </p:cNvPr>
          <p:cNvSpPr txBox="1"/>
          <p:nvPr/>
        </p:nvSpPr>
        <p:spPr>
          <a:xfrm>
            <a:off x="837210" y="4901337"/>
            <a:ext cx="472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精准缩放：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重写算法，实现以⿏标指针为锚点的定点缩放，⽽⾮简单的中⼼缩放。</a:t>
            </a: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A2015FF3-4A22-6EF0-EFA0-3BEF5B11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76" y="1821259"/>
            <a:ext cx="5944590" cy="471129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2CF127-4A3F-C66F-8711-7344840B1BC5}"/>
              </a:ext>
            </a:extLst>
          </p:cNvPr>
          <p:cNvSpPr txBox="1"/>
          <p:nvPr/>
        </p:nvSpPr>
        <p:spPr>
          <a:xfrm>
            <a:off x="837210" y="19050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图层控制 </a:t>
            </a:r>
            <a:r>
              <a:rPr lang="en-US" altLang="zh-CN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(Table of Contents) </a:t>
            </a:r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重构：</a:t>
            </a:r>
            <a:endParaRPr lang="en-US" altLang="zh-CN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实现了图层拖拽排序，实时更新绘制顺序。</a:t>
            </a:r>
          </a:p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右键集成缩放、属性表及移除功能。</a:t>
            </a: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1A05-1CBC-B4E3-83F9-4F0C2B08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57AF80B-9635-8BE1-9143-DB10D0FB1B2B}"/>
              </a:ext>
            </a:extLst>
          </p:cNvPr>
          <p:cNvSpPr txBox="1"/>
          <p:nvPr/>
        </p:nvSpPr>
        <p:spPr>
          <a:xfrm>
            <a:off x="914400" y="3916087"/>
            <a:ext cx="4114800" cy="579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5DAD1A-D96B-20BE-12C5-6912E5B686FD}"/>
              </a:ext>
            </a:extLst>
          </p:cNvPr>
          <p:cNvSpPr txBox="1"/>
          <p:nvPr/>
        </p:nvSpPr>
        <p:spPr>
          <a:xfrm>
            <a:off x="914400" y="3453602"/>
            <a:ext cx="990600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080FBA-8727-1A16-570F-D0D5AEE9511C}"/>
              </a:ext>
            </a:extLst>
          </p:cNvPr>
          <p:cNvSpPr txBox="1"/>
          <p:nvPr/>
        </p:nvSpPr>
        <p:spPr>
          <a:xfrm>
            <a:off x="837210" y="3448930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平滑漫游：</a:t>
            </a:r>
            <a:endParaRPr lang="en-US" altLang="zh-CN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摒弃“松开刷新”逻辑，利⽤双缓冲技术实现 </a:t>
            </a:r>
            <a:r>
              <a:rPr lang="en-US" altLang="zh-CN" sz="1600" dirty="0" err="1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MouseMove</a:t>
            </a:r>
            <a:r>
              <a:rPr lang="en-US" altLang="zh-CN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</a:t>
            </a:r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实时渲染，拒绝画⾯割裂。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3148B0C-A7CC-E90D-CC26-3D3D7A390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交互体验优化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FD60F2-6C91-DF71-2848-F093A7363BD5}"/>
              </a:ext>
            </a:extLst>
          </p:cNvPr>
          <p:cNvSpPr/>
          <p:nvPr/>
        </p:nvSpPr>
        <p:spPr>
          <a:xfrm>
            <a:off x="571500" y="150473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8FF9D15E-7BB5-CADD-B685-283D0BD188E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2006090"/>
            <a:ext cx="152399" cy="180974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35117217-C329-3B2B-EEF0-1D587090B6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3517004"/>
            <a:ext cx="152399" cy="180974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9DEBE311-2B86-3944-A294-6C4824D425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4968542"/>
            <a:ext cx="152399" cy="1809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5C4A72-961C-6175-F8C1-E27F7D9527EF}"/>
              </a:ext>
            </a:extLst>
          </p:cNvPr>
          <p:cNvSpPr txBox="1"/>
          <p:nvPr/>
        </p:nvSpPr>
        <p:spPr>
          <a:xfrm>
            <a:off x="837210" y="19050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图层控制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(Table of Contents)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重构：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实现了图层拖拽排序，实时更新绘制顺序。</a:t>
            </a: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右键集成缩放、属性表及移除功能。</a:t>
            </a: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6B8BE6-7D36-091A-F389-AC12A9ABCCD4}"/>
              </a:ext>
            </a:extLst>
          </p:cNvPr>
          <p:cNvSpPr txBox="1"/>
          <p:nvPr/>
        </p:nvSpPr>
        <p:spPr>
          <a:xfrm>
            <a:off x="837210" y="4901337"/>
            <a:ext cx="472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精准缩放：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重写算法，实现以⿏标指针为锚点的定点缩放，⽽⾮简单的中⼼缩放。</a:t>
            </a: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AD66D8E8-4AC6-2516-C6E2-5FCEAF2E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081983"/>
            <a:ext cx="6380760" cy="35357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1849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398C0-8BAB-1B4E-404B-D85166CF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5AC4674-2C3C-178F-FFA0-4BBE2795B5BC}"/>
              </a:ext>
            </a:extLst>
          </p:cNvPr>
          <p:cNvSpPr txBox="1"/>
          <p:nvPr/>
        </p:nvSpPr>
        <p:spPr>
          <a:xfrm>
            <a:off x="927100" y="5369760"/>
            <a:ext cx="4114800" cy="579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FE6198-D284-C1EE-FC9B-605A5C417153}"/>
              </a:ext>
            </a:extLst>
          </p:cNvPr>
          <p:cNvSpPr txBox="1"/>
          <p:nvPr/>
        </p:nvSpPr>
        <p:spPr>
          <a:xfrm>
            <a:off x="927100" y="4907275"/>
            <a:ext cx="990600" cy="307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877519-3145-4122-44DE-09C7AB914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交互体验优化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972BB5B-DE55-5EAF-B151-205FF8A29247}"/>
              </a:ext>
            </a:extLst>
          </p:cNvPr>
          <p:cNvSpPr/>
          <p:nvPr/>
        </p:nvSpPr>
        <p:spPr>
          <a:xfrm>
            <a:off x="571500" y="150473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9D2B6E34-E1DC-A98E-EF40-67A2588FED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2006090"/>
            <a:ext cx="152399" cy="180974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0DC0D8E6-F491-6C66-8E22-9C858A082B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9" y="3517004"/>
            <a:ext cx="152399" cy="180974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0D65CB4A-3F0B-24BF-1532-E517ABD84C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4968542"/>
            <a:ext cx="152399" cy="1809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CD5311-4C87-DE88-1470-0B0F607B1A45}"/>
              </a:ext>
            </a:extLst>
          </p:cNvPr>
          <p:cNvSpPr txBox="1"/>
          <p:nvPr/>
        </p:nvSpPr>
        <p:spPr>
          <a:xfrm>
            <a:off x="837210" y="19050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图层控制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(Table of Contents)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重构：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实现了图层拖拽排序，实时更新绘制顺序。</a:t>
            </a: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右键集成缩放、属性表及移除功能。</a:t>
            </a: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A4640B-6530-D36D-18B1-AD046B073997}"/>
              </a:ext>
            </a:extLst>
          </p:cNvPr>
          <p:cNvSpPr txBox="1"/>
          <p:nvPr/>
        </p:nvSpPr>
        <p:spPr>
          <a:xfrm>
            <a:off x="837210" y="3442908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平滑漫游：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摒弃“松开刷新”逻辑，利⽤双缓冲技术实现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MouseMove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实时渲染，拒绝画⾯割裂。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ACB092-D85E-67C9-2E22-40B873DFA2BA}"/>
              </a:ext>
            </a:extLst>
          </p:cNvPr>
          <p:cNvSpPr txBox="1"/>
          <p:nvPr/>
        </p:nvSpPr>
        <p:spPr>
          <a:xfrm>
            <a:off x="837210" y="4901337"/>
            <a:ext cx="472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精准缩放：</a:t>
            </a:r>
            <a:endParaRPr lang="en-US" altLang="zh-CN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r>
              <a:rPr lang="zh-CN" altLang="en-US" sz="16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重写算法，实现以⿏标指针为锚点的定点缩放，⽽⾮简单的中⼼缩放。</a:t>
            </a: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  <a:p>
            <a:endParaRPr lang="zh-CN" altLang="en-US" sz="16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126CA0AA-4FD8-8759-AB72-9DC95FE39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87064"/>
            <a:ext cx="6248400" cy="364846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181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184945"/>
            <a:ext cx="5238749" cy="36537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9844" y="2446124"/>
            <a:ext cx="5105400" cy="313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渲染模式⽀持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单⼀符号： </a:t>
            </a:r>
            <a:r>
              <a:rPr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定义填充、边框及线宽</a:t>
            </a:r>
            <a:r>
              <a:rPr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pc="-5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唯⼀值渲染： </a:t>
            </a:r>
            <a:r>
              <a:rPr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⾃动扫描字段属性，⽣</a:t>
            </a:r>
            <a:r>
              <a:rPr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成分类⾊彩</a:t>
            </a:r>
            <a:r>
              <a:rPr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pc="-5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 marR="5080">
              <a:lnSpc>
                <a:spcPct val="160000"/>
              </a:lnSpc>
              <a:spcBef>
                <a:spcPts val="1019"/>
              </a:spcBef>
            </a:pPr>
            <a:r>
              <a:rPr b="1" spc="-1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分级⾊彩渲染： </a:t>
            </a:r>
            <a:r>
              <a:rPr spc="-4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集成 </a:t>
            </a:r>
            <a:r>
              <a:rPr spc="9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Jenks</a:t>
            </a:r>
            <a:r>
              <a:rPr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⾃</a:t>
            </a:r>
            <a:r>
              <a:rPr spc="-3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然间断点算法</a:t>
            </a:r>
            <a:r>
              <a:rPr lang="zh-CN" altLang="en-US"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，</a:t>
            </a:r>
            <a:r>
              <a:rPr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⾃动计</a:t>
            </a:r>
            <a:r>
              <a:rPr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算断点与⾊带插值。</a:t>
            </a:r>
            <a:endParaRPr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1373" y="6132273"/>
            <a:ext cx="2311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6473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Microsoft JhengHei Light"/>
              </a:rPr>
              <a:t>具备参数记忆功能的符号设置窗体</a:t>
            </a:r>
            <a:endParaRPr sz="12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Microsoft JhengHe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2514600"/>
            <a:ext cx="320129" cy="2666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800" y="990472"/>
            <a:ext cx="744220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符号化系统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500" y="1689644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9125" y="2034825"/>
            <a:ext cx="4515905" cy="40249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24A0-90B5-EA1C-5D66-49367A81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B0179D9-B518-69DA-F901-E4F6C08DFC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184945"/>
            <a:ext cx="5238749" cy="365372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CF3A335B-11FE-5202-F06A-F3831BA31F0C}"/>
              </a:ext>
            </a:extLst>
          </p:cNvPr>
          <p:cNvSpPr txBox="1"/>
          <p:nvPr/>
        </p:nvSpPr>
        <p:spPr>
          <a:xfrm>
            <a:off x="799844" y="2446124"/>
            <a:ext cx="5010405" cy="3313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lang="zh-CN" altLang="en-US" sz="2100" spc="-1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注记属性</a:t>
            </a:r>
            <a:endParaRPr lang="zh-CN" altLang="en-US"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50000"/>
              </a:lnSpc>
              <a:spcBef>
                <a:spcPts val="1145"/>
              </a:spcBef>
            </a:pPr>
            <a:r>
              <a:rPr lang="zh-CN" altLang="en-US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选择字段： </a:t>
            </a:r>
            <a:r>
              <a:rPr lang="zh-CN" altLang="en-US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选择一个字段的值作为注记。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50000"/>
              </a:lnSpc>
              <a:spcBef>
                <a:spcPts val="2100"/>
              </a:spcBef>
            </a:pPr>
            <a:r>
              <a:rPr lang="zh-CN" altLang="en-US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设置字体：可以自定义字体。</a:t>
            </a:r>
            <a:endParaRPr lang="en-US" altLang="zh-CN" b="1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50000"/>
              </a:lnSpc>
              <a:spcBef>
                <a:spcPts val="2100"/>
              </a:spcBef>
            </a:pPr>
            <a:r>
              <a:rPr lang="zh-CN" altLang="en-US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文字颜色：更改文字颜色。</a:t>
            </a:r>
            <a:endParaRPr lang="en-US" altLang="zh-CN" spc="-5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>
              <a:lnSpc>
                <a:spcPct val="150000"/>
              </a:lnSpc>
              <a:spcBef>
                <a:spcPts val="2100"/>
              </a:spcBef>
            </a:pPr>
            <a:r>
              <a:rPr lang="zh-CN" altLang="en-US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描边颜色：更改描边颜色，也可以勾选是否启用</a:t>
            </a:r>
            <a:r>
              <a:rPr lang="en-US" altLang="zh-CN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	    </a:t>
            </a:r>
            <a:r>
              <a:rPr lang="zh-CN" altLang="en-US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描边。</a:t>
            </a:r>
            <a:endParaRPr lang="en-US" spc="-5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DCCF14-B174-B198-E5CD-0EEED13C214E}"/>
              </a:ext>
            </a:extLst>
          </p:cNvPr>
          <p:cNvSpPr txBox="1"/>
          <p:nvPr/>
        </p:nvSpPr>
        <p:spPr>
          <a:xfrm>
            <a:off x="8077200" y="5539889"/>
            <a:ext cx="2311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spc="-5" dirty="0">
                <a:solidFill>
                  <a:srgbClr val="6473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Microsoft JhengHei Light"/>
              </a:rPr>
              <a:t>注记属性设计窗体</a:t>
            </a:r>
            <a:endParaRPr sz="12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Microsoft JhengHei Ligh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AA17F0-12F5-BC9A-90A3-481376C16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00" y="990472"/>
            <a:ext cx="744220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为图层添加注记</a:t>
            </a:r>
            <a:endParaRPr spc="-1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87E12A4-C56D-E7D7-00B1-BD5D0ABFF00A}"/>
              </a:ext>
            </a:extLst>
          </p:cNvPr>
          <p:cNvSpPr/>
          <p:nvPr/>
        </p:nvSpPr>
        <p:spPr>
          <a:xfrm>
            <a:off x="571500" y="1689644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1372EB-C75B-870A-4334-892F694B4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155"/>
                    </a14:imgEffect>
                    <a14:imgEffect>
                      <a14:saturation sat="2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4" y="2482594"/>
            <a:ext cx="266956" cy="266956"/>
          </a:xfrm>
          <a:prstGeom prst="rect">
            <a:avLst/>
          </a:prstGeom>
        </p:spPr>
      </p:pic>
      <p:pic>
        <p:nvPicPr>
          <p:cNvPr id="12" name="图片 11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5365579-239F-5ED4-2963-342C5DA2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673" y="2449105"/>
            <a:ext cx="4876800" cy="29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17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1001931"/>
            <a:ext cx="242570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布局视图架构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599" y="2746177"/>
            <a:ext cx="4959985" cy="223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334155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双视图设计</a:t>
            </a:r>
            <a:endParaRPr sz="21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 marR="146685">
              <a:lnSpc>
                <a:spcPct val="160000"/>
              </a:lnSpc>
              <a:spcBef>
                <a:spcPts val="440"/>
              </a:spcBef>
            </a:pPr>
            <a:r>
              <a:rPr sz="1500" b="1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独⽴控件： </a:t>
            </a:r>
            <a:r>
              <a:rPr sz="15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设计 LayoutControl，</a:t>
            </a:r>
            <a:r>
              <a:rPr sz="15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与主地图视图数据分离</a:t>
            </a:r>
            <a:r>
              <a:rPr sz="15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为两个界⾯。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 marL="12700" marR="5080">
              <a:lnSpc>
                <a:spcPct val="160000"/>
              </a:lnSpc>
              <a:spcBef>
                <a:spcPts val="540"/>
              </a:spcBef>
            </a:pPr>
            <a:r>
              <a:rPr sz="1500" b="1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独⽴ </a:t>
            </a:r>
            <a:r>
              <a:rPr sz="1500" b="1" spc="-2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TOC： </a:t>
            </a:r>
            <a:r>
              <a:rPr sz="15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Layout</a:t>
            </a:r>
            <a:r>
              <a:rPr sz="1500" spc="-2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界⾯拥有独⽴的图层树，可独⽴控制布</a:t>
            </a:r>
            <a:r>
              <a:rPr sz="15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局中地图框的图层显隐。</a:t>
            </a: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5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738452"/>
            <a:ext cx="4371496" cy="2690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900" y="3657600"/>
            <a:ext cx="4371501" cy="270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8924" y="2153646"/>
            <a:ext cx="90678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智能吸附</a:t>
            </a:r>
            <a:r>
              <a:rPr lang="zh-CN" altLang="en-US" sz="2000" b="1" spc="1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移动元素时⾃动显⽰对</a:t>
            </a:r>
            <a:r>
              <a:rPr sz="200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⻬辅助线（中线、边缘</a:t>
            </a:r>
            <a:r>
              <a:rPr sz="200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），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实现像素级对⻬。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595" y="3155817"/>
            <a:ext cx="190499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645" y="2209885"/>
            <a:ext cx="171449" cy="200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119" y="4092224"/>
            <a:ext cx="190499" cy="200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7645" y="5005902"/>
            <a:ext cx="190499" cy="200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0" y="912338"/>
            <a:ext cx="36258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布局元素与智能交互</a:t>
            </a:r>
          </a:p>
        </p:txBody>
      </p:sp>
      <p:sp>
        <p:nvSpPr>
          <p:cNvPr id="8" name="object 8"/>
          <p:cNvSpPr/>
          <p:nvPr/>
        </p:nvSpPr>
        <p:spPr>
          <a:xfrm>
            <a:off x="571500" y="1611509"/>
            <a:ext cx="11049000" cy="19050"/>
          </a:xfrm>
          <a:custGeom>
            <a:avLst/>
            <a:gdLst/>
            <a:ahLst/>
            <a:cxnLst/>
            <a:rect l="l" t="t" r="r" b="b"/>
            <a:pathLst>
              <a:path w="11049000" h="19050">
                <a:moveTo>
                  <a:pt x="11048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048999" y="0"/>
                </a:lnTo>
                <a:lnTo>
                  <a:pt x="11048999" y="19049"/>
                </a:lnTo>
                <a:close/>
              </a:path>
            </a:pathLst>
          </a:custGeom>
          <a:solidFill>
            <a:srgbClr val="E1E7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FD579E1-4A96-F4CE-A0DD-0C0F5690C26E}"/>
              </a:ext>
            </a:extLst>
          </p:cNvPr>
          <p:cNvSpPr txBox="1"/>
          <p:nvPr/>
        </p:nvSpPr>
        <p:spPr>
          <a:xfrm>
            <a:off x="1558924" y="4019882"/>
            <a:ext cx="90678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⽐例尺：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动态响应地图⽐例尺变化，⽀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持线形、交替</a:t>
            </a:r>
            <a:r>
              <a:rPr sz="2000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式、双线式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sz="2000" spc="-1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0943BD9-DA4F-3847-ADA4-E8FDC34C6144}"/>
              </a:ext>
            </a:extLst>
          </p:cNvPr>
          <p:cNvSpPr txBox="1"/>
          <p:nvPr/>
        </p:nvSpPr>
        <p:spPr>
          <a:xfrm>
            <a:off x="1558924" y="4953000"/>
            <a:ext cx="906780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动态图例</a:t>
            </a: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⾃</a:t>
            </a:r>
            <a:r>
              <a:rPr sz="2000" spc="-5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动读取图层符号化设置，实时同步更新</a:t>
            </a:r>
            <a:r>
              <a:rPr lang="zh-CN" altLang="en-US"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（目前还不能自定义，做不过来了）</a:t>
            </a:r>
            <a:r>
              <a:rPr sz="2000" spc="-5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sz="20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0D622E1-C137-CE4A-5C80-C253DAEEE8C9}"/>
              </a:ext>
            </a:extLst>
          </p:cNvPr>
          <p:cNvSpPr txBox="1"/>
          <p:nvPr/>
        </p:nvSpPr>
        <p:spPr>
          <a:xfrm>
            <a:off x="1558924" y="3086764"/>
            <a:ext cx="90678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2000" b="1" spc="-1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指北针</a:t>
            </a:r>
            <a:r>
              <a:rPr sz="2000" b="1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"/>
              </a:rPr>
              <a:t>： </a:t>
            </a:r>
            <a:r>
              <a:rPr sz="2000" spc="-1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⽀持简约、圆形、星形 3</a:t>
            </a:r>
            <a:r>
              <a:rPr sz="2000"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 </a:t>
            </a:r>
            <a:r>
              <a:rPr sz="2000" spc="-30" dirty="0" err="1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种样式</a:t>
            </a:r>
            <a:r>
              <a:rPr lang="zh-CN" altLang="en-US" sz="2000" spc="-30" dirty="0">
                <a:solidFill>
                  <a:srgbClr val="475568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Microsoft JhengHei Light"/>
              </a:rPr>
              <a:t>。</a:t>
            </a:r>
            <a:endParaRPr lang="en-US" altLang="zh-CN" sz="2000" spc="-50" dirty="0">
              <a:solidFill>
                <a:srgbClr val="475568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  <a:cs typeface="Microsoft JhengHei Light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1506</Words>
  <Application>Microsoft Office PowerPoint</Application>
  <PresentationFormat>宽屏</PresentationFormat>
  <Paragraphs>162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Microsoft JhengHei</vt:lpstr>
      <vt:lpstr>Microsoft JhengHei Light</vt:lpstr>
      <vt:lpstr>Noto Sans SC</vt:lpstr>
      <vt:lpstr>等线</vt:lpstr>
      <vt:lpstr>思源黑体 CN Bold</vt:lpstr>
      <vt:lpstr>思源宋体 CN SemiBold</vt:lpstr>
      <vt:lpstr>Calibri</vt:lpstr>
      <vt:lpstr>Wingdings</vt:lpstr>
      <vt:lpstr>Office Theme</vt:lpstr>
      <vt:lpstr>基于C#的⽮量GIS可视化与交互式制图系统 GIS底层开发课程设计⼤作业</vt:lpstr>
      <vt:lpstr>项⽬核⼼模块总览</vt:lpstr>
      <vt:lpstr>交互体验优化</vt:lpstr>
      <vt:lpstr>交互体验优化</vt:lpstr>
      <vt:lpstr>交互体验优化</vt:lpstr>
      <vt:lpstr>符号化系统</vt:lpstr>
      <vt:lpstr>为图层添加注记</vt:lpstr>
      <vt:lpstr>布局视图架构</vt:lpstr>
      <vt:lpstr>布局元素与智能交互</vt:lpstr>
      <vt:lpstr>布局元素与智能交互</vt:lpstr>
      <vt:lpstr>布局元素与智能交互</vt:lpstr>
      <vt:lpstr>布局元素与智能交互</vt:lpstr>
      <vt:lpstr>布局元素与智能交互</vt:lpstr>
      <vt:lpstr>布局元素与智能交互</vt:lpstr>
      <vt:lpstr>布局元素与智能交互</vt:lpstr>
      <vt:lpstr>布局元素与智能交互</vt:lpstr>
      <vt:lpstr>PowerPoint 演示文稿</vt:lpstr>
      <vt:lpstr>PowerPoint 演示文稿</vt:lpstr>
      <vt:lpstr>PowerPoint 演示文稿</vt:lpstr>
      <vt:lpstr>PowerPoint 演示文稿</vt:lpstr>
      <vt:lpstr>其他优化</vt:lpstr>
      <vt:lpstr>其他优化</vt:lpstr>
      <vt:lpstr>其他优化</vt:lpstr>
      <vt:lpstr>其他优化</vt:lpstr>
      <vt:lpstr>其他优化</vt:lpstr>
      <vt:lpstr>其他优化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基于C#的矢量GIS可视化与交互式制图系统</dc:title>
  <cp:lastModifiedBy>robinson porter</cp:lastModifiedBy>
  <cp:revision>10</cp:revision>
  <dcterms:created xsi:type="dcterms:W3CDTF">2025-12-09T08:11:40Z</dcterms:created>
  <dcterms:modified xsi:type="dcterms:W3CDTF">2025-12-12T07:33:24Z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2025-12-09T00:00:00Z</vt:filetime>
  </property>
</Properties>
</file>